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73" r:id="rId2"/>
  </p:sldMasterIdLst>
  <p:notesMasterIdLst>
    <p:notesMasterId r:id="rId16"/>
  </p:notesMasterIdLst>
  <p:sldIdLst>
    <p:sldId id="257" r:id="rId3"/>
    <p:sldId id="597" r:id="rId4"/>
    <p:sldId id="347" r:id="rId5"/>
    <p:sldId id="463" r:id="rId6"/>
    <p:sldId id="582" r:id="rId7"/>
    <p:sldId id="581" r:id="rId8"/>
    <p:sldId id="583" r:id="rId9"/>
    <p:sldId id="585" r:id="rId10"/>
    <p:sldId id="586" r:id="rId11"/>
    <p:sldId id="587" r:id="rId12"/>
    <p:sldId id="473" r:id="rId13"/>
    <p:sldId id="410" r:id="rId14"/>
    <p:sldId id="454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73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CFFCC"/>
    <a:srgbClr val="2BBE12"/>
    <a:srgbClr val="FFCC99"/>
    <a:srgbClr val="CCECFF"/>
    <a:srgbClr val="FFFFCC"/>
    <a:srgbClr val="00FF99"/>
    <a:srgbClr val="99FFCC"/>
    <a:srgbClr val="CCFF66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02" autoAdjust="0"/>
    <p:restoredTop sz="80162" autoAdjust="0"/>
  </p:normalViewPr>
  <p:slideViewPr>
    <p:cSldViewPr>
      <p:cViewPr varScale="1">
        <p:scale>
          <a:sx n="60" d="100"/>
          <a:sy n="60" d="100"/>
        </p:scale>
        <p:origin x="13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Feuille_de_calcul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4152437168817"/>
          <c:y val="8.6265221762931513E-2"/>
          <c:w val="0.8238029107876903"/>
          <c:h val="0.823430141883588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Feuil1!$A$2:$A$6</c:f>
              <c:strCache>
                <c:ptCount val="5"/>
                <c:pt idx="0">
                  <c:v>[16-26]</c:v>
                </c:pt>
                <c:pt idx="1">
                  <c:v>[27-37]</c:v>
                </c:pt>
                <c:pt idx="2">
                  <c:v>[38-48]</c:v>
                </c:pt>
                <c:pt idx="3">
                  <c:v>[49-59]</c:v>
                </c:pt>
                <c:pt idx="4">
                  <c:v>≥60 ans</c:v>
                </c:pt>
              </c:strCache>
            </c:strRef>
          </c:cat>
          <c:val>
            <c:numRef>
              <c:f>Feuil1!$B$2:$B$6</c:f>
              <c:numCache>
                <c:formatCode>0.00%</c:formatCode>
                <c:ptCount val="5"/>
                <c:pt idx="0">
                  <c:v>5.79E-2</c:v>
                </c:pt>
                <c:pt idx="1">
                  <c:v>9.7799999999999998E-2</c:v>
                </c:pt>
                <c:pt idx="2">
                  <c:v>0.13900000000000001</c:v>
                </c:pt>
                <c:pt idx="3">
                  <c:v>0.21360000000000001</c:v>
                </c:pt>
                <c:pt idx="4">
                  <c:v>0.49159999999999998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AD-48BB-A986-4ED2C0276092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Feuil1!$A$2:$A$6</c:f>
              <c:strCache>
                <c:ptCount val="5"/>
                <c:pt idx="0">
                  <c:v>[16-26]</c:v>
                </c:pt>
                <c:pt idx="1">
                  <c:v>[27-37]</c:v>
                </c:pt>
                <c:pt idx="2">
                  <c:v>[38-48]</c:v>
                </c:pt>
                <c:pt idx="3">
                  <c:v>[49-59]</c:v>
                </c:pt>
                <c:pt idx="4">
                  <c:v>≥60 ans</c:v>
                </c:pt>
              </c:strCache>
            </c:strRef>
          </c:cat>
          <c:val>
            <c:numRef>
              <c:f>Feuil1!$C$2:$C$6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1AD-48BB-A986-4ED2C0276092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Feuil1!$A$2:$A$6</c:f>
              <c:strCache>
                <c:ptCount val="5"/>
                <c:pt idx="0">
                  <c:v>[16-26]</c:v>
                </c:pt>
                <c:pt idx="1">
                  <c:v>[27-37]</c:v>
                </c:pt>
                <c:pt idx="2">
                  <c:v>[38-48]</c:v>
                </c:pt>
                <c:pt idx="3">
                  <c:v>[49-59]</c:v>
                </c:pt>
                <c:pt idx="4">
                  <c:v>≥60 ans</c:v>
                </c:pt>
              </c:strCache>
            </c:strRef>
          </c:cat>
          <c:val>
            <c:numRef>
              <c:f>Feuil1!$D$2:$D$6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1AD-48BB-A986-4ED2C02760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730216"/>
        <c:axId val="173731000"/>
      </c:barChart>
      <c:catAx>
        <c:axId val="17373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3731000"/>
        <c:crosses val="autoZero"/>
        <c:auto val="1"/>
        <c:lblAlgn val="ctr"/>
        <c:lblOffset val="100"/>
        <c:noMultiLvlLbl val="0"/>
      </c:catAx>
      <c:valAx>
        <c:axId val="173731000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373021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8B-4DD6-8264-82207195EF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8B-4DD6-8264-82207195EF6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18B-4DD6-8264-82207195EF6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18B-4DD6-8264-82207195EF67}"/>
              </c:ext>
            </c:extLst>
          </c:dPt>
          <c:dLbls>
            <c:dLbl>
              <c:idx val="0"/>
              <c:layout>
                <c:manualLayout>
                  <c:x val="-0.24796800141250139"/>
                  <c:y val="-0.123065489841346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18B-4DD6-8264-82207195EF6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6827304736972562"/>
                  <c:y val="-0.183756141232972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18B-4DD6-8264-82207195EF6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80348575444887"/>
                  <c:y val="5.9939827238451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18B-4DD6-8264-82207195EF6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1946451618767115E-2"/>
                  <c:y val="1.1312217194570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18B-4DD6-8264-82207195EF6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Non scolarisé</c:v>
                </c:pt>
                <c:pt idx="1">
                  <c:v>Primaire</c:v>
                </c:pt>
                <c:pt idx="2">
                  <c:v>Secondaire</c:v>
                </c:pt>
                <c:pt idx="3">
                  <c:v>Universitaire</c:v>
                </c:pt>
              </c:strCache>
            </c:strRef>
          </c:cat>
          <c:val>
            <c:numRef>
              <c:f>Feuil1!$B$2:$B$5</c:f>
              <c:numCache>
                <c:formatCode>0.00%</c:formatCode>
                <c:ptCount val="4"/>
                <c:pt idx="0">
                  <c:v>0.55600000000000005</c:v>
                </c:pt>
                <c:pt idx="1">
                  <c:v>0.24579999999999999</c:v>
                </c:pt>
                <c:pt idx="2">
                  <c:v>0.15060000000000001</c:v>
                </c:pt>
                <c:pt idx="3">
                  <c:v>4.7600000000000003E-2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18B-4DD6-8264-82207195E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92596549101381E-2"/>
          <c:y val="9.9050120141928197E-2"/>
          <c:w val="0.94907407407407407"/>
          <c:h val="0.7183923884514436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374-4D22-8343-DEAB4B62788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374-4D22-8343-DEAB4B62788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374-4D22-8343-DEAB4B62788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374-4D22-8343-DEAB4B62788D}"/>
              </c:ext>
            </c:extLst>
          </c:dPt>
          <c:dLbls>
            <c:dLbl>
              <c:idx val="0"/>
              <c:layout>
                <c:manualLayout>
                  <c:x val="-0.1363248253246587"/>
                  <c:y val="-5.2321280721508892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C00000"/>
                        </a:solidFill>
                      </a:rPr>
                      <a:t>18,4%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374-4D22-8343-DEAB4B62788D}"/>
                </c:ext>
                <c:ext xmlns:c15="http://schemas.microsoft.com/office/drawing/2012/chart" uri="{CE6537A1-D6FC-4f65-9D91-7224C49458BB}">
                  <c15:layout>
                    <c:manualLayout>
                      <c:w val="0.15694928890684917"/>
                      <c:h val="0.10629442853907685"/>
                    </c:manualLayout>
                  </c15:layout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800000"/>
                        </a:solidFill>
                      </a:rPr>
                      <a:t>3,3%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374-4D22-8343-DEAB4B62788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2088603403040688"/>
                  <c:y val="-0.2828656945157923"/>
                </c:manualLayout>
              </c:layout>
              <c:tx>
                <c:rich>
                  <a:bodyPr/>
                  <a:lstStyle/>
                  <a:p>
                    <a:fld id="{26A06906-99A6-4E97-A2D7-0ABA3377BA4F}" type="VALUE">
                      <a:rPr lang="en-US" smtClean="0">
                        <a:solidFill>
                          <a:srgbClr val="FF0000"/>
                        </a:solidFill>
                      </a:rPr>
                      <a:pPr/>
                      <a:t>[VALEUR]</a:t>
                    </a:fld>
                    <a:r>
                      <a:rPr lang="en-US" dirty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374-4D22-8343-DEAB4B62788D}"/>
                </c:ext>
                <c:ext xmlns:c15="http://schemas.microsoft.com/office/drawing/2012/chart" uri="{CE6537A1-D6FC-4f65-9D91-7224C49458BB}">
                  <c15:layout>
                    <c:manualLayout>
                      <c:w val="0.19728165124509972"/>
                      <c:h val="0.10629442853907685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3"/>
                <c:pt idx="0">
                  <c:v>UCV</c:v>
                </c:pt>
                <c:pt idx="1">
                  <c:v>Urgences métaboliques</c:v>
                </c:pt>
                <c:pt idx="2">
                  <c:v>Autres urgences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18.43</c:v>
                </c:pt>
                <c:pt idx="1">
                  <c:v>3.27</c:v>
                </c:pt>
                <c:pt idx="2">
                  <c:v>78.3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374-4D22-8343-DEAB4B6278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66C791-737D-4FF9-B792-020892AE4E48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30607F8-4ED6-4C53-8042-CCE34FF25602}">
      <dgm:prSet phldrT="[Texte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2800" b="1" dirty="0">
              <a:solidFill>
                <a:schemeClr val="tx1"/>
              </a:solidFill>
            </a:rPr>
            <a:t>3580 admissions</a:t>
          </a:r>
          <a:r>
            <a:rPr lang="fr-FR" sz="6500" b="1" dirty="0">
              <a:solidFill>
                <a:schemeClr val="tx1"/>
              </a:solidFill>
            </a:rPr>
            <a:t> </a:t>
          </a:r>
        </a:p>
      </dgm:t>
    </dgm:pt>
    <dgm:pt modelId="{4F3CBD76-C128-46B2-80F3-374BB8C035F0}" type="parTrans" cxnId="{32CA6C8A-E685-4A75-B9DB-74A73A1C9953}">
      <dgm:prSet/>
      <dgm:spPr/>
      <dgm:t>
        <a:bodyPr/>
        <a:lstStyle/>
        <a:p>
          <a:endParaRPr lang="fr-FR"/>
        </a:p>
      </dgm:t>
    </dgm:pt>
    <dgm:pt modelId="{9422FF69-28AD-4E01-B512-09170B5A9D95}" type="sibTrans" cxnId="{32CA6C8A-E685-4A75-B9DB-74A73A1C9953}">
      <dgm:prSet/>
      <dgm:spPr/>
      <dgm:t>
        <a:bodyPr/>
        <a:lstStyle/>
        <a:p>
          <a:endParaRPr lang="fr-FR"/>
        </a:p>
      </dgm:t>
    </dgm:pt>
    <dgm:pt modelId="{8FF1144F-EA12-4D14-B60F-8A36038CCBD2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2800" b="1" dirty="0"/>
            <a:t>765 urgences CVM</a:t>
          </a:r>
        </a:p>
      </dgm:t>
    </dgm:pt>
    <dgm:pt modelId="{31AEE3FB-FD42-41BC-BE5F-C090C35C1A44}" type="parTrans" cxnId="{5F12C82F-29CB-4ED3-AF11-BBE9B73C2AED}">
      <dgm:prSet/>
      <dgm:spPr/>
      <dgm:t>
        <a:bodyPr/>
        <a:lstStyle/>
        <a:p>
          <a:endParaRPr lang="fr-FR"/>
        </a:p>
      </dgm:t>
    </dgm:pt>
    <dgm:pt modelId="{FCC6D402-67F0-4A1F-B13E-A74B606AF8A8}" type="sibTrans" cxnId="{5F12C82F-29CB-4ED3-AF11-BBE9B73C2AED}">
      <dgm:prSet/>
      <dgm:spPr/>
      <dgm:t>
        <a:bodyPr/>
        <a:lstStyle/>
        <a:p>
          <a:endParaRPr lang="fr-FR"/>
        </a:p>
      </dgm:t>
    </dgm:pt>
    <dgm:pt modelId="{CA266116-C916-4D05-8BC5-BFFB6AB9BC1C}">
      <dgm:prSet phldrT="[Texte]" custT="1"/>
      <dgm:spPr>
        <a:solidFill>
          <a:srgbClr val="CCECFF">
            <a:alpha val="89804"/>
          </a:srgbClr>
        </a:solidFill>
      </dgm:spPr>
      <dgm:t>
        <a:bodyPr/>
        <a:lstStyle/>
        <a:p>
          <a:r>
            <a:rPr lang="fr-FR" sz="2800" b="1" dirty="0">
              <a:solidFill>
                <a:srgbClr val="FF0000"/>
              </a:solidFill>
            </a:rPr>
            <a:t>Taux d’admission de 21,4%</a:t>
          </a:r>
        </a:p>
      </dgm:t>
    </dgm:pt>
    <dgm:pt modelId="{C6E44CB0-BC7B-4F3F-B850-7A843985C67E}" type="parTrans" cxnId="{D453BE81-1A11-4FF1-9B23-4F977746B6D8}">
      <dgm:prSet/>
      <dgm:spPr/>
      <dgm:t>
        <a:bodyPr/>
        <a:lstStyle/>
        <a:p>
          <a:endParaRPr lang="fr-FR"/>
        </a:p>
      </dgm:t>
    </dgm:pt>
    <dgm:pt modelId="{654374ED-1E9D-4C06-81DF-E888D135AAF6}" type="sibTrans" cxnId="{D453BE81-1A11-4FF1-9B23-4F977746B6D8}">
      <dgm:prSet/>
      <dgm:spPr/>
      <dgm:t>
        <a:bodyPr/>
        <a:lstStyle/>
        <a:p>
          <a:endParaRPr lang="fr-FR"/>
        </a:p>
      </dgm:t>
    </dgm:pt>
    <dgm:pt modelId="{AF86FD27-350A-4942-BD2F-FC52A6964E01}" type="pres">
      <dgm:prSet presAssocID="{F366C791-737D-4FF9-B792-020892AE4E4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AE09C8A4-481A-466E-837F-58AF4DBEAA7E}" type="pres">
      <dgm:prSet presAssocID="{830607F8-4ED6-4C53-8042-CCE34FF25602}" presName="root" presStyleCnt="0"/>
      <dgm:spPr/>
    </dgm:pt>
    <dgm:pt modelId="{141172B8-C9DC-49F5-9437-BD6FF68438DF}" type="pres">
      <dgm:prSet presAssocID="{830607F8-4ED6-4C53-8042-CCE34FF25602}" presName="rootComposite" presStyleCnt="0"/>
      <dgm:spPr/>
    </dgm:pt>
    <dgm:pt modelId="{FCC67ABC-6291-4F87-AF4F-5E63EFACD504}" type="pres">
      <dgm:prSet presAssocID="{830607F8-4ED6-4C53-8042-CCE34FF25602}" presName="rootText" presStyleLbl="node1" presStyleIdx="0" presStyleCnt="1" custScaleX="182759"/>
      <dgm:spPr/>
      <dgm:t>
        <a:bodyPr/>
        <a:lstStyle/>
        <a:p>
          <a:endParaRPr lang="fr-FR"/>
        </a:p>
      </dgm:t>
    </dgm:pt>
    <dgm:pt modelId="{D346F73F-9F67-46ED-89CE-A620BD5A9468}" type="pres">
      <dgm:prSet presAssocID="{830607F8-4ED6-4C53-8042-CCE34FF25602}" presName="rootConnector" presStyleLbl="node1" presStyleIdx="0" presStyleCnt="1"/>
      <dgm:spPr/>
      <dgm:t>
        <a:bodyPr/>
        <a:lstStyle/>
        <a:p>
          <a:endParaRPr lang="fr-FR"/>
        </a:p>
      </dgm:t>
    </dgm:pt>
    <dgm:pt modelId="{DE7A43FF-2FE7-4B4C-80DA-FF286E394825}" type="pres">
      <dgm:prSet presAssocID="{830607F8-4ED6-4C53-8042-CCE34FF25602}" presName="childShape" presStyleCnt="0"/>
      <dgm:spPr/>
    </dgm:pt>
    <dgm:pt modelId="{06DC22BD-4C94-40EF-9465-6C9831FD780C}" type="pres">
      <dgm:prSet presAssocID="{31AEE3FB-FD42-41BC-BE5F-C090C35C1A44}" presName="Name13" presStyleLbl="parChTrans1D2" presStyleIdx="0" presStyleCnt="2"/>
      <dgm:spPr/>
      <dgm:t>
        <a:bodyPr/>
        <a:lstStyle/>
        <a:p>
          <a:endParaRPr lang="fr-FR"/>
        </a:p>
      </dgm:t>
    </dgm:pt>
    <dgm:pt modelId="{F77641F9-D86A-4808-A9D2-504EA467315D}" type="pres">
      <dgm:prSet presAssocID="{8FF1144F-EA12-4D14-B60F-8A36038CCBD2}" presName="childText" presStyleLbl="bgAcc1" presStyleIdx="0" presStyleCnt="2" custScaleX="2309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251E28-8605-48D2-9E00-D5A5988D2D1A}" type="pres">
      <dgm:prSet presAssocID="{C6E44CB0-BC7B-4F3F-B850-7A843985C67E}" presName="Name13" presStyleLbl="parChTrans1D2" presStyleIdx="1" presStyleCnt="2"/>
      <dgm:spPr/>
      <dgm:t>
        <a:bodyPr/>
        <a:lstStyle/>
        <a:p>
          <a:endParaRPr lang="fr-FR"/>
        </a:p>
      </dgm:t>
    </dgm:pt>
    <dgm:pt modelId="{D6193058-A81B-443C-826A-A7C835F68198}" type="pres">
      <dgm:prSet presAssocID="{CA266116-C916-4D05-8BC5-BFFB6AB9BC1C}" presName="childText" presStyleLbl="bgAcc1" presStyleIdx="1" presStyleCnt="2" custScaleX="338912" custLinFactNeighborX="13724" custLinFactNeighborY="21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D9341CB-3F44-4E17-82D9-5A19F9C0A4ED}" type="presOf" srcId="{31AEE3FB-FD42-41BC-BE5F-C090C35C1A44}" destId="{06DC22BD-4C94-40EF-9465-6C9831FD780C}" srcOrd="0" destOrd="0" presId="urn:microsoft.com/office/officeart/2005/8/layout/hierarchy3"/>
    <dgm:cxn modelId="{14CD600B-8B06-41CD-A828-E198B2EA11D0}" type="presOf" srcId="{CA266116-C916-4D05-8BC5-BFFB6AB9BC1C}" destId="{D6193058-A81B-443C-826A-A7C835F68198}" srcOrd="0" destOrd="0" presId="urn:microsoft.com/office/officeart/2005/8/layout/hierarchy3"/>
    <dgm:cxn modelId="{0C4617B1-20C5-47C3-AB18-5F77B05AF941}" type="presOf" srcId="{F366C791-737D-4FF9-B792-020892AE4E48}" destId="{AF86FD27-350A-4942-BD2F-FC52A6964E01}" srcOrd="0" destOrd="0" presId="urn:microsoft.com/office/officeart/2005/8/layout/hierarchy3"/>
    <dgm:cxn modelId="{225686D4-1D89-4E2C-A9B9-F8E74C374A38}" type="presOf" srcId="{C6E44CB0-BC7B-4F3F-B850-7A843985C67E}" destId="{FD251E28-8605-48D2-9E00-D5A5988D2D1A}" srcOrd="0" destOrd="0" presId="urn:microsoft.com/office/officeart/2005/8/layout/hierarchy3"/>
    <dgm:cxn modelId="{A8970981-EBD9-4B1E-916E-DB335BBA210A}" type="presOf" srcId="{830607F8-4ED6-4C53-8042-CCE34FF25602}" destId="{FCC67ABC-6291-4F87-AF4F-5E63EFACD504}" srcOrd="0" destOrd="0" presId="urn:microsoft.com/office/officeart/2005/8/layout/hierarchy3"/>
    <dgm:cxn modelId="{D453BE81-1A11-4FF1-9B23-4F977746B6D8}" srcId="{830607F8-4ED6-4C53-8042-CCE34FF25602}" destId="{CA266116-C916-4D05-8BC5-BFFB6AB9BC1C}" srcOrd="1" destOrd="0" parTransId="{C6E44CB0-BC7B-4F3F-B850-7A843985C67E}" sibTransId="{654374ED-1E9D-4C06-81DF-E888D135AAF6}"/>
    <dgm:cxn modelId="{61F3A94B-529F-4500-ABE4-267F3A4CA292}" type="presOf" srcId="{8FF1144F-EA12-4D14-B60F-8A36038CCBD2}" destId="{F77641F9-D86A-4808-A9D2-504EA467315D}" srcOrd="0" destOrd="0" presId="urn:microsoft.com/office/officeart/2005/8/layout/hierarchy3"/>
    <dgm:cxn modelId="{6AEC0FAD-6D07-481F-A879-A3356E7B7909}" type="presOf" srcId="{830607F8-4ED6-4C53-8042-CCE34FF25602}" destId="{D346F73F-9F67-46ED-89CE-A620BD5A9468}" srcOrd="1" destOrd="0" presId="urn:microsoft.com/office/officeart/2005/8/layout/hierarchy3"/>
    <dgm:cxn modelId="{32CA6C8A-E685-4A75-B9DB-74A73A1C9953}" srcId="{F366C791-737D-4FF9-B792-020892AE4E48}" destId="{830607F8-4ED6-4C53-8042-CCE34FF25602}" srcOrd="0" destOrd="0" parTransId="{4F3CBD76-C128-46B2-80F3-374BB8C035F0}" sibTransId="{9422FF69-28AD-4E01-B512-09170B5A9D95}"/>
    <dgm:cxn modelId="{5F12C82F-29CB-4ED3-AF11-BBE9B73C2AED}" srcId="{830607F8-4ED6-4C53-8042-CCE34FF25602}" destId="{8FF1144F-EA12-4D14-B60F-8A36038CCBD2}" srcOrd="0" destOrd="0" parTransId="{31AEE3FB-FD42-41BC-BE5F-C090C35C1A44}" sibTransId="{FCC6D402-67F0-4A1F-B13E-A74B606AF8A8}"/>
    <dgm:cxn modelId="{9C47BEE4-78FD-4DD3-AD1B-D9F80E3E0621}" type="presParOf" srcId="{AF86FD27-350A-4942-BD2F-FC52A6964E01}" destId="{AE09C8A4-481A-466E-837F-58AF4DBEAA7E}" srcOrd="0" destOrd="0" presId="urn:microsoft.com/office/officeart/2005/8/layout/hierarchy3"/>
    <dgm:cxn modelId="{0DB29326-14B3-4C5E-8E33-EC82A6BC782C}" type="presParOf" srcId="{AE09C8A4-481A-466E-837F-58AF4DBEAA7E}" destId="{141172B8-C9DC-49F5-9437-BD6FF68438DF}" srcOrd="0" destOrd="0" presId="urn:microsoft.com/office/officeart/2005/8/layout/hierarchy3"/>
    <dgm:cxn modelId="{0DB56A6D-033F-4407-B4C0-683377437610}" type="presParOf" srcId="{141172B8-C9DC-49F5-9437-BD6FF68438DF}" destId="{FCC67ABC-6291-4F87-AF4F-5E63EFACD504}" srcOrd="0" destOrd="0" presId="urn:microsoft.com/office/officeart/2005/8/layout/hierarchy3"/>
    <dgm:cxn modelId="{355114C7-C2A5-49BF-B14F-F390EB64FA3C}" type="presParOf" srcId="{141172B8-C9DC-49F5-9437-BD6FF68438DF}" destId="{D346F73F-9F67-46ED-89CE-A620BD5A9468}" srcOrd="1" destOrd="0" presId="urn:microsoft.com/office/officeart/2005/8/layout/hierarchy3"/>
    <dgm:cxn modelId="{68664A25-5289-4D02-A33D-2BF143648BBC}" type="presParOf" srcId="{AE09C8A4-481A-466E-837F-58AF4DBEAA7E}" destId="{DE7A43FF-2FE7-4B4C-80DA-FF286E394825}" srcOrd="1" destOrd="0" presId="urn:microsoft.com/office/officeart/2005/8/layout/hierarchy3"/>
    <dgm:cxn modelId="{D2AABA87-AFFB-4BD4-B61D-D1E6226BF4F4}" type="presParOf" srcId="{DE7A43FF-2FE7-4B4C-80DA-FF286E394825}" destId="{06DC22BD-4C94-40EF-9465-6C9831FD780C}" srcOrd="0" destOrd="0" presId="urn:microsoft.com/office/officeart/2005/8/layout/hierarchy3"/>
    <dgm:cxn modelId="{1AD2D5C0-486E-4950-8DC3-ACB9137967E9}" type="presParOf" srcId="{DE7A43FF-2FE7-4B4C-80DA-FF286E394825}" destId="{F77641F9-D86A-4808-A9D2-504EA467315D}" srcOrd="1" destOrd="0" presId="urn:microsoft.com/office/officeart/2005/8/layout/hierarchy3"/>
    <dgm:cxn modelId="{6ADFD05D-07C0-47DA-B0DB-82D4995EA2C6}" type="presParOf" srcId="{DE7A43FF-2FE7-4B4C-80DA-FF286E394825}" destId="{FD251E28-8605-48D2-9E00-D5A5988D2D1A}" srcOrd="2" destOrd="0" presId="urn:microsoft.com/office/officeart/2005/8/layout/hierarchy3"/>
    <dgm:cxn modelId="{C2997883-9F12-4732-9989-8E4727B61A5C}" type="presParOf" srcId="{DE7A43FF-2FE7-4B4C-80DA-FF286E394825}" destId="{D6193058-A81B-443C-826A-A7C835F68198}" srcOrd="3" destOrd="0" presId="urn:microsoft.com/office/officeart/2005/8/layout/hierarchy3"/>
  </dgm:cxnLst>
  <dgm:bg>
    <a:solidFill>
      <a:schemeClr val="accent5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1ECCD-A188-4CF8-BE3C-4FC22EB2423C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81275-EC19-4EF8-9FAE-F222DB988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80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/>
            <a:r>
              <a:rPr lang="fr-FR" altLang="fr-FR" dirty="0">
                <a:latin typeface="Calibri" pitchFamily="34" charset="0"/>
                <a:ea typeface="ＭＳ Ｐゴシック" pitchFamily="34" charset="-128"/>
              </a:rPr>
              <a:t>Bonjour</a:t>
            </a:r>
            <a:r>
              <a:rPr lang="fr-FR" altLang="fr-FR" baseline="0" dirty="0">
                <a:latin typeface="Calibri" pitchFamily="34" charset="0"/>
                <a:ea typeface="ＭＳ Ｐゴシック" pitchFamily="34" charset="-128"/>
              </a:rPr>
              <a:t> a tous l’honneur nous est donné de partager avec vous ce matin notre communication</a:t>
            </a:r>
          </a:p>
          <a:p>
            <a:pPr lvl="0" algn="ctr"/>
            <a:r>
              <a:rPr lang="fr-FR" sz="1200" baseline="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Sur l'évaluation de l’ampleur des UCVM admises au CHUSS</a:t>
            </a:r>
            <a:endParaRPr lang="fr-FR" sz="1200" dirty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E3C57-ABC8-4BBD-96D5-86061C99526A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198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acidocétoses étaient l’urgence métabolique dominante  avec une fréquence de 78,63%,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suivies des hypoglycémies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1275-EC19-4EF8-9FAE-F222DB9886A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357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 facteur de risque cardiovasculaire a été noté chez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87,71% des cas ; </a:t>
            </a:r>
            <a:endParaRPr lang="fr-FR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principaux facteurs retrouvés étaient l’HTA,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diabète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l’obésité  .</a:t>
            </a:r>
            <a:endParaRPr lang="fr-FR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1275-EC19-4EF8-9FAE-F222DB9886A0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184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que pouvons nous dire en guise de conclusion?                                        </a:t>
            </a:r>
            <a:endParaRPr lang="fr-FR" sz="3000" kern="1200" dirty="0">
              <a:solidFill>
                <a:schemeClr val="tx1"/>
              </a:solidFill>
              <a:effectLst/>
              <a:latin typeface="Times" panose="02020603050405020304" pitchFamily="18" charset="0"/>
              <a:ea typeface="+mn-ea"/>
              <a:cs typeface="Times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3000" kern="1200" dirty="0">
                <a:solidFill>
                  <a:schemeClr val="tx1"/>
                </a:solidFill>
                <a:effectLst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Cette étude a mis en évidence une importante fréquence des urgences cardiovasculaires et métaboliques dans le service des urgences médicales du CHUSS</a:t>
            </a:r>
          </a:p>
          <a:p>
            <a:pPr marL="457200" marR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3000" kern="1200" dirty="0">
                <a:solidFill>
                  <a:schemeClr val="tx1"/>
                </a:solidFill>
                <a:effectLst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puisqu’elle représente 1/5 des admissions du service, </a:t>
            </a:r>
          </a:p>
          <a:p>
            <a:pPr marL="457200" marR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3000" kern="1200" dirty="0">
                <a:solidFill>
                  <a:schemeClr val="tx1"/>
                </a:solidFill>
                <a:effectLst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dont principalement les AVC, les insuffisances cardiaques et les acidocétoses diabétiques, </a:t>
            </a:r>
          </a:p>
          <a:p>
            <a:pPr marL="457200" marR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3000" kern="1200" dirty="0">
                <a:solidFill>
                  <a:schemeClr val="tx1"/>
                </a:solidFill>
                <a:effectLst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tous létales dans 1/3 des cas au moins. </a:t>
            </a:r>
          </a:p>
          <a:p>
            <a:pPr marL="457200" marR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3000" kern="1200" dirty="0">
                <a:solidFill>
                  <a:schemeClr val="tx1"/>
                </a:solidFill>
                <a:effectLst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La sensibilisation des agents sur les protocoles, </a:t>
            </a:r>
          </a:p>
          <a:p>
            <a:pPr marL="457200" marR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3000" kern="1200" dirty="0">
                <a:solidFill>
                  <a:schemeClr val="tx1"/>
                </a:solidFill>
                <a:effectLst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mais surtout l’amélioration du plateau technique du CHUSS </a:t>
            </a:r>
          </a:p>
          <a:p>
            <a:pPr marL="457200" marR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3000" kern="1200" dirty="0">
                <a:solidFill>
                  <a:schemeClr val="tx1"/>
                </a:solidFill>
                <a:effectLst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et la prévention des facteurs de risque au sein de la population </a:t>
            </a:r>
          </a:p>
          <a:p>
            <a:pPr marL="457200" marR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3000" kern="1200" dirty="0">
                <a:solidFill>
                  <a:schemeClr val="tx1"/>
                </a:solidFill>
                <a:effectLst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contribueront à réduire la </a:t>
            </a:r>
            <a:r>
              <a:rPr lang="fr-FR" sz="3000" kern="1200" dirty="0" err="1">
                <a:solidFill>
                  <a:schemeClr val="tx1"/>
                </a:solidFill>
                <a:effectLst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morbi</a:t>
            </a:r>
            <a:r>
              <a:rPr lang="fr-FR" sz="3000" kern="1200" dirty="0">
                <a:solidFill>
                  <a:schemeClr val="tx1"/>
                </a:solidFill>
                <a:effectLst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-mortalité de ces pathologies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1275-EC19-4EF8-9FAE-F222DB9886A0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5183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aseline="0" dirty="0"/>
              <a:t>Nous sommes au terme de notre présentation.</a:t>
            </a:r>
          </a:p>
          <a:p>
            <a:r>
              <a:rPr lang="fr-FR" baseline="0" dirty="0"/>
              <a:t>Merci pour votre attention soutenue!!!</a:t>
            </a:r>
            <a:endParaRPr lang="fr-FR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A81275-EC19-4EF8-9FAE-F222DB9886A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7982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Pour se faire, notre présentation s’articulera selon le plan suivant: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Après une introduction de laquelle nous dégagerons la problématique, nous donnerons les objectifs puis la méthodologie de l’étude.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Ensuite, nous vous présenterons les principaux résultats . Nous terminerons nos propos par une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1275-EC19-4EF8-9FAE-F222DB9886A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497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</a:t>
            </a:r>
            <a:r>
              <a:rPr lang="fr-FR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Maladies non transmissibles 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constitue de nos jours un problème de santé publique,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elles sont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principalement représentées par les maladies cardio-vasculaires, les cancers, les maladies respiratoires chroniques et le diabète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sont à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l’échelle mondiale, la principale cause de mortalité, tuant chaque année davantage de personnes que l’ensemble des autres causes réunies 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Avec 71% des décès dans le monde dont Chaque année, 15 millions de personnes, âgées entre 30 à 69 ans.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1275-EC19-4EF8-9FAE-F222DB9886A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80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Comment avons-nous procédé?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Nous avons réalisé 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une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étude transversale descriptive pendant 12 mois,  du 22/03/18 au 21/02/19,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 le </a:t>
            </a:r>
            <a:r>
              <a:rPr lang="fr-FR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Service des urgences médicales et les Services d’hospitalisation du</a:t>
            </a:r>
            <a:r>
              <a:rPr lang="fr-FR" baseline="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r-FR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Département médecine du CHU </a:t>
            </a:r>
            <a:r>
              <a:rPr lang="fr-FR" dirty="0" err="1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souro</a:t>
            </a:r>
            <a:r>
              <a:rPr lang="fr-FR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Sanou</a:t>
            </a:r>
            <a:endParaRPr lang="fr-FR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1" baseline="0" dirty="0"/>
              <a:t>Ont été inclus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tout les patients admis dans le service des urgences au cours de la période d’étude et présentant une urgence cardiovasculaire ou métabolique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fr-FR" b="0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1275-EC19-4EF8-9FAE-F222DB9886A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40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quels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resultats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somme nous parvenu?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 3580 patients admis dans le service pendant la période d’étude,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765 cas d’urgences cardiovasculaires et métaboliques ont été colligés,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soit un taux d’admission de 21,37%.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1275-EC19-4EF8-9FAE-F222DB9886A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773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L’âge moyen des cas était de 56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ans, FAIRE UN DIAGRAMME EN BARRE VERTICAL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moins de 60 ans représentaient la moitié des 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hommes représentaient plus de la moitié des cas,  56%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1275-EC19-4EF8-9FAE-F222DB9886A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374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4 cas sur 10 résidaient hors de la ville de bobo</a:t>
            </a:r>
            <a:r>
              <a:rPr lang="fr-FR" baseline="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/>
              <a:t>et plus de la moitié, soit</a:t>
            </a:r>
            <a:r>
              <a:rPr lang="fr-FR" dirty="0"/>
              <a:t> 55,6% était non</a:t>
            </a:r>
            <a:r>
              <a:rPr lang="fr-FR" baseline="0" dirty="0"/>
              <a:t> scolarisée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1275-EC19-4EF8-9FAE-F222DB9886A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579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UCV représentaient 18,43% des admissions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les urgences métaboliques 3,27%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1275-EC19-4EF8-9FAE-F222DB9886A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483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Parmi les UCV, les accidents vasculaires cérébraux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representaient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plus de la moitié des cas,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soit 52%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suivaient les </a:t>
            </a:r>
            <a:r>
              <a:rPr lang="fr-FR" sz="1200" dirty="0">
                <a:solidFill>
                  <a:schemeClr val="tx1"/>
                </a:solidFill>
                <a:effectLst/>
              </a:rPr>
              <a:t>Insuffisances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cardiaques, 1/3 des cas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1275-EC19-4EF8-9FAE-F222DB9886A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77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0" y="0"/>
          <a:ext cx="157162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" r:id="rId3" imgW="5630061" imgH="4723810" progId="">
                  <p:embed/>
                </p:oleObj>
              </mc:Choice>
              <mc:Fallback>
                <p:oleObj r:id="rId3" imgW="5630061" imgH="472381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572" r="7399"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71625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7" descr="logo_inss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175" y="0"/>
            <a:ext cx="152082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667000" y="152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0" y="3071813"/>
            <a:ext cx="9144000" cy="428625"/>
          </a:xfrm>
          <a:prstGeom prst="horizontalScroll">
            <a:avLst/>
          </a:prstGeom>
          <a:blipFill>
            <a:blip r:embed="rId6">
              <a:lum bright="17000"/>
            </a:blip>
            <a:tile tx="0" ty="0" sx="100000" sy="100000" flip="none" algn="tl"/>
          </a:blipFill>
          <a:ln w="2857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>
              <a:ln w="76200"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>
            <a:lvl1pPr>
              <a:defRPr smtClean="0">
                <a:solidFill>
                  <a:srgbClr val="008900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 smtClean="0">
                <a:solidFill>
                  <a:srgbClr val="990033"/>
                </a:solidFill>
              </a:defRPr>
            </a:lvl1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9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BA590A-1395-4848-B792-DC61B2ABB127}" type="datetime1">
              <a:rPr lang="fr-FR" smtClean="0"/>
              <a:t>27/10/2021</a:t>
            </a:fld>
            <a:endParaRPr lang="fr-FR"/>
          </a:p>
        </p:txBody>
      </p:sp>
      <p:sp>
        <p:nvSpPr>
          <p:cNvPr id="10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131601-E4A2-43E3-801E-4F8DB5EDAE6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76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028700" cy="457200"/>
          </a:xfrm>
        </p:spPr>
        <p:txBody>
          <a:bodyPr/>
          <a:lstStyle>
            <a:lvl1pPr algn="l">
              <a:defRPr sz="1200" smtClean="0">
                <a:solidFill>
                  <a:srgbClr val="227100"/>
                </a:solidFill>
              </a:defRPr>
            </a:lvl1pPr>
          </a:lstStyle>
          <a:p>
            <a:fld id="{1F612FE4-3DC6-4E41-B8CC-6DB9CC6A68CD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29438" y="6286500"/>
            <a:ext cx="1071562" cy="457200"/>
          </a:xfrm>
        </p:spPr>
        <p:txBody>
          <a:bodyPr/>
          <a:lstStyle>
            <a:lvl1pPr algn="ctr">
              <a:defRPr sz="1200"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6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243013" cy="457200"/>
          </a:xfrm>
        </p:spPr>
        <p:txBody>
          <a:bodyPr/>
          <a:lstStyle>
            <a:lvl1pPr algn="l">
              <a:defRPr sz="1200" smtClean="0">
                <a:solidFill>
                  <a:srgbClr val="227100"/>
                </a:solidFill>
              </a:defRPr>
            </a:lvl1pPr>
          </a:lstStyle>
          <a:p>
            <a:fld id="{3209FC7A-145E-43E0-B8B1-02DF8B8FF6DB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15063"/>
            <a:ext cx="1071563" cy="457200"/>
          </a:xfrm>
        </p:spPr>
        <p:txBody>
          <a:bodyPr/>
          <a:lstStyle>
            <a:lvl1pPr algn="ctr">
              <a:defRPr sz="1200"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671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171575" cy="457200"/>
          </a:xfrm>
        </p:spPr>
        <p:txBody>
          <a:bodyPr/>
          <a:lstStyle>
            <a:lvl1pPr>
              <a:defRPr sz="1200" smtClean="0">
                <a:solidFill>
                  <a:srgbClr val="227100"/>
                </a:solidFill>
              </a:defRPr>
            </a:lvl1pPr>
          </a:lstStyle>
          <a:p>
            <a:fld id="{DA4B6BDB-580B-4ABD-AF48-0701124634BA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15063"/>
            <a:ext cx="1071563" cy="457200"/>
          </a:xfrm>
        </p:spPr>
        <p:txBody>
          <a:bodyPr/>
          <a:lstStyle>
            <a:lvl1pPr algn="ctr">
              <a:defRPr sz="1200"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342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384607-3B1F-477E-B1B2-C5934176B965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2911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4AB9C6-75CE-49BE-860D-B65AC8AE9B19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600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0E490-D3E4-4871-9389-4B7F453DFD96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5853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C27635-C5CA-4EBA-8F17-6A013365A147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9414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3BE4EB-C052-4A5C-B6A3-7F45255AB20D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6192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92D81-69FA-410C-A444-0E75C50B8C20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9695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6AAF5B-3DA5-4F04-B8AD-12081E8E858A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443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990033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890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15063"/>
            <a:ext cx="1071563" cy="457200"/>
          </a:xfrm>
        </p:spPr>
        <p:txBody>
          <a:bodyPr/>
          <a:lstStyle>
            <a:lvl1pPr algn="ctr">
              <a:defRPr sz="1200"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" name="Espace réservé de la dat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200" smtClean="0">
                <a:solidFill>
                  <a:srgbClr val="227100"/>
                </a:solidFill>
              </a:defRPr>
            </a:lvl1pPr>
          </a:lstStyle>
          <a:p>
            <a:fld id="{91F1EA09-5B9B-4FF6-8321-B0A880E251F4}" type="datetime1">
              <a:rPr lang="fr-FR" smtClean="0"/>
              <a:t>27/10/2021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3136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81A4C1-22BC-4EC3-948F-AF382C6EF835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793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86FF39-73F4-4CDD-A35B-C616D17C570C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44222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DBD29-440C-476D-8537-EDFB47CAED88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4702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D3BB8-75F0-45D8-BF92-18BFE68FD66E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871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rgbClr val="008900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" name="Espace réservé de la date 5"/>
          <p:cNvSpPr>
            <a:spLocks noGrp="1" noChangeArrowheads="1"/>
          </p:cNvSpPr>
          <p:nvPr>
            <p:ph type="dt" sz="half" idx="11"/>
          </p:nvPr>
        </p:nvSpPr>
        <p:spPr>
          <a:xfrm>
            <a:off x="714375" y="6215063"/>
            <a:ext cx="1500188" cy="457200"/>
          </a:xfrm>
        </p:spPr>
        <p:txBody>
          <a:bodyPr/>
          <a:lstStyle>
            <a:lvl1pPr algn="l">
              <a:defRPr sz="1200" smtClean="0">
                <a:solidFill>
                  <a:srgbClr val="227100"/>
                </a:solidFill>
              </a:defRPr>
            </a:lvl1pPr>
          </a:lstStyle>
          <a:p>
            <a:fld id="{45671223-A4FB-4F6D-9D28-E4036EA924E7}" type="datetime1">
              <a:rPr lang="fr-FR" smtClean="0"/>
              <a:t>27/10/2021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56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890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" name="Espace réservé de la date 5"/>
          <p:cNvSpPr>
            <a:spLocks noGrp="1" noChangeArrowheads="1"/>
          </p:cNvSpPr>
          <p:nvPr>
            <p:ph type="dt" sz="half" idx="11"/>
          </p:nvPr>
        </p:nvSpPr>
        <p:spPr>
          <a:xfrm>
            <a:off x="714375" y="6215063"/>
            <a:ext cx="1143000" cy="457200"/>
          </a:xfrm>
        </p:spPr>
        <p:txBody>
          <a:bodyPr/>
          <a:lstStyle>
            <a:lvl1pPr algn="l">
              <a:defRPr sz="1200" smtClean="0">
                <a:solidFill>
                  <a:srgbClr val="227100"/>
                </a:solidFill>
              </a:defRPr>
            </a:lvl1pPr>
          </a:lstStyle>
          <a:p>
            <a:fld id="{AC503B2B-6CB4-4345-86B1-FA66385D6A75}" type="datetime1">
              <a:rPr lang="fr-FR" smtClean="0"/>
              <a:t>27/10/2021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50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714375" y="6215063"/>
            <a:ext cx="1214438" cy="457200"/>
          </a:xfrm>
        </p:spPr>
        <p:txBody>
          <a:bodyPr/>
          <a:lstStyle>
            <a:lvl1pPr algn="l">
              <a:defRPr sz="1200" smtClean="0">
                <a:solidFill>
                  <a:srgbClr val="227100"/>
                </a:solidFill>
              </a:defRPr>
            </a:lvl1pPr>
          </a:lstStyle>
          <a:p>
            <a:fld id="{5583588A-2C83-4517-9308-F22A9F1E2EB1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86563" y="6215063"/>
            <a:ext cx="1071562" cy="457200"/>
          </a:xfrm>
        </p:spPr>
        <p:txBody>
          <a:bodyPr/>
          <a:lstStyle>
            <a:lvl1pPr algn="ctr">
              <a:defRPr sz="1200"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04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1535113"/>
            <a:ext cx="385447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10" y="2174875"/>
            <a:ext cx="3854478" cy="3951288"/>
          </a:xfrm>
        </p:spPr>
        <p:txBody>
          <a:bodyPr/>
          <a:lstStyle>
            <a:lvl1pPr>
              <a:defRPr sz="2400">
                <a:solidFill>
                  <a:srgbClr val="990033"/>
                </a:solidFill>
              </a:defRPr>
            </a:lvl1pPr>
            <a:lvl2pPr>
              <a:defRPr sz="2000">
                <a:solidFill>
                  <a:srgbClr val="00A500"/>
                </a:solidFill>
              </a:defRPr>
            </a:lvl2pPr>
            <a:lvl3pPr>
              <a:defRPr sz="1800">
                <a:solidFill>
                  <a:srgbClr val="990033"/>
                </a:solidFill>
              </a:defRPr>
            </a:lvl3pPr>
            <a:lvl4pPr>
              <a:defRPr sz="1600">
                <a:solidFill>
                  <a:srgbClr val="227100"/>
                </a:solidFill>
              </a:defRPr>
            </a:lvl4pPr>
            <a:lvl5pPr>
              <a:defRPr sz="1600">
                <a:solidFill>
                  <a:srgbClr val="74351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990033"/>
                </a:solidFill>
              </a:defRPr>
            </a:lvl1pPr>
            <a:lvl2pPr>
              <a:defRPr sz="2000">
                <a:solidFill>
                  <a:srgbClr val="00A500"/>
                </a:solidFill>
              </a:defRPr>
            </a:lvl2pPr>
            <a:lvl3pPr>
              <a:defRPr sz="1800">
                <a:solidFill>
                  <a:srgbClr val="800000"/>
                </a:solidFill>
              </a:defRPr>
            </a:lvl3pPr>
            <a:lvl4pPr>
              <a:defRPr sz="1600">
                <a:solidFill>
                  <a:srgbClr val="227100"/>
                </a:solidFill>
              </a:defRPr>
            </a:lvl4pPr>
            <a:lvl5pPr>
              <a:defRPr sz="1600">
                <a:solidFill>
                  <a:srgbClr val="8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243013" cy="457200"/>
          </a:xfrm>
        </p:spPr>
        <p:txBody>
          <a:bodyPr/>
          <a:lstStyle>
            <a:lvl1pPr algn="l">
              <a:defRPr sz="1200" smtClean="0">
                <a:solidFill>
                  <a:srgbClr val="227100"/>
                </a:solidFill>
              </a:defRPr>
            </a:lvl1pPr>
          </a:lstStyle>
          <a:p>
            <a:fld id="{F90F6FDB-E77D-4656-A8D2-250533C1FBD7}" type="datetime1">
              <a:rPr lang="fr-FR" smtClean="0"/>
              <a:t>27/10/2021</a:t>
            </a:fld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86563" y="6215063"/>
            <a:ext cx="1071562" cy="457200"/>
          </a:xfrm>
        </p:spPr>
        <p:txBody>
          <a:bodyPr/>
          <a:lstStyle>
            <a:lvl1pPr algn="ctr">
              <a:defRPr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58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171575" cy="457200"/>
          </a:xfrm>
        </p:spPr>
        <p:txBody>
          <a:bodyPr/>
          <a:lstStyle>
            <a:lvl1pPr algn="l">
              <a:defRPr sz="1200" smtClean="0">
                <a:solidFill>
                  <a:srgbClr val="227100"/>
                </a:solidFill>
              </a:defRPr>
            </a:lvl1pPr>
          </a:lstStyle>
          <a:p>
            <a:fld id="{2DCCC6A3-81EF-40B5-8ED5-47C5D773ED93}" type="datetime1">
              <a:rPr lang="fr-FR" smtClean="0"/>
              <a:t>27/10/2021</a:t>
            </a:fld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86563" y="6215063"/>
            <a:ext cx="1071562" cy="457200"/>
          </a:xfrm>
        </p:spPr>
        <p:txBody>
          <a:bodyPr/>
          <a:lstStyle>
            <a:lvl1pPr algn="ctr">
              <a:defRPr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92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243013" cy="457200"/>
          </a:xfrm>
        </p:spPr>
        <p:txBody>
          <a:bodyPr/>
          <a:lstStyle>
            <a:lvl1pPr algn="l">
              <a:defRPr sz="1200" smtClean="0">
                <a:solidFill>
                  <a:srgbClr val="227100"/>
                </a:solidFill>
              </a:defRPr>
            </a:lvl1pPr>
          </a:lstStyle>
          <a:p>
            <a:fld id="{7E867775-B185-4544-9D3B-0F1FC6FEDB9E}" type="datetime1">
              <a:rPr lang="fr-FR" smtClean="0"/>
              <a:t>27/10/2021</a:t>
            </a:fld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86563" y="6215063"/>
            <a:ext cx="1071562" cy="457200"/>
          </a:xfrm>
        </p:spPr>
        <p:txBody>
          <a:bodyPr/>
          <a:lstStyle>
            <a:lvl1pPr algn="ctr">
              <a:defRPr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73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3050"/>
            <a:ext cx="289404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472" y="1435100"/>
            <a:ext cx="289404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171575" cy="457200"/>
          </a:xfrm>
        </p:spPr>
        <p:txBody>
          <a:bodyPr/>
          <a:lstStyle>
            <a:lvl1pPr algn="l">
              <a:defRPr sz="1200" smtClean="0">
                <a:solidFill>
                  <a:srgbClr val="227100"/>
                </a:solidFill>
              </a:defRPr>
            </a:lvl1pPr>
          </a:lstStyle>
          <a:p>
            <a:fld id="{B2AD9A36-412A-486F-A562-549572EFFE2A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86563" y="6215063"/>
            <a:ext cx="1071562" cy="457200"/>
          </a:xfrm>
        </p:spPr>
        <p:txBody>
          <a:bodyPr/>
          <a:lstStyle>
            <a:lvl1pPr algn="ctr">
              <a:defRPr sz="1200"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32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7" descr="logo_inss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43063"/>
            <a:ext cx="7772400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6563" y="6215063"/>
            <a:ext cx="857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 smtClean="0">
                <a:solidFill>
                  <a:srgbClr val="227100"/>
                </a:solidFill>
                <a:latin typeface="Arial" charset="0"/>
                <a:ea typeface="ＭＳ Ｐゴシック" pitchFamily="-44" charset="-128"/>
                <a:cs typeface="+mn-cs"/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  <p:grpSp>
        <p:nvGrpSpPr>
          <p:cNvPr id="3078" name="Group 23"/>
          <p:cNvGrpSpPr>
            <a:grpSpLocks/>
          </p:cNvGrpSpPr>
          <p:nvPr/>
        </p:nvGrpSpPr>
        <p:grpSpPr bwMode="auto">
          <a:xfrm rot="5400000">
            <a:off x="-2893218" y="3178968"/>
            <a:ext cx="6572250" cy="500063"/>
            <a:chOff x="0" y="1854"/>
            <a:chExt cx="5760" cy="321"/>
          </a:xfrm>
        </p:grpSpPr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 flipV="1">
              <a:off x="4" y="1920"/>
              <a:ext cx="5756" cy="48"/>
            </a:xfrm>
            <a:prstGeom prst="horizontalScroll">
              <a:avLst/>
            </a:prstGeom>
            <a:solidFill>
              <a:srgbClr val="CCFFCC"/>
            </a:solidFill>
            <a:ln w="9525">
              <a:solidFill>
                <a:srgbClr val="7435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4" y="1968"/>
              <a:ext cx="5756" cy="85"/>
            </a:xfrm>
            <a:prstGeom prst="horizontalScroll">
              <a:avLst/>
            </a:prstGeom>
            <a:solidFill>
              <a:srgbClr val="99CC00"/>
            </a:solidFill>
            <a:ln w="9525">
              <a:solidFill>
                <a:srgbClr val="00DD4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 flipV="1">
              <a:off x="4" y="2064"/>
              <a:ext cx="5756" cy="17"/>
            </a:xfrm>
            <a:prstGeom prst="horizontalScroll">
              <a:avLst/>
            </a:prstGeom>
            <a:solidFill>
              <a:srgbClr val="C00000"/>
            </a:solidFill>
            <a:ln w="38100">
              <a:solidFill>
                <a:srgbClr val="00A500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>
                <a:defRPr/>
              </a:pPr>
              <a:endParaRPr lang="fr-FR">
                <a:solidFill>
                  <a:srgbClr val="0080FF"/>
                </a:solidFill>
                <a:latin typeface="Times" charset="0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0" y="1854"/>
              <a:ext cx="5756" cy="321"/>
            </a:xfrm>
            <a:prstGeom prst="horizontalScroll">
              <a:avLst/>
            </a:prstGeom>
            <a:blipFill>
              <a:blip r:embed="rId15">
                <a:lum bright="12000" contrast="1000"/>
              </a:blip>
              <a:tile tx="0" ty="0" sx="100000" sy="100000" flip="none" algn="tl"/>
            </a:blipFill>
            <a:ln w="31750">
              <a:solidFill>
                <a:srgbClr val="C00000"/>
              </a:solidFill>
              <a:miter lim="800000"/>
              <a:headEnd/>
              <a:tailEnd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sp>
        <p:nvSpPr>
          <p:cNvPr id="13" name="Espace réservé de la date 12"/>
          <p:cNvSpPr>
            <a:spLocks noGrp="1" noChangeArrowheads="1"/>
          </p:cNvSpPr>
          <p:nvPr>
            <p:ph type="dt" sz="half" idx="2"/>
          </p:nvPr>
        </p:nvSpPr>
        <p:spPr>
          <a:xfrm>
            <a:off x="714375" y="6215063"/>
            <a:ext cx="1357313" cy="457200"/>
          </a:xfrm>
          <a:prstGeom prst="rect">
            <a:avLst/>
          </a:prstGeom>
          <a:ln/>
        </p:spPr>
        <p:txBody>
          <a:bodyPr/>
          <a:lstStyle>
            <a:lvl1pPr>
              <a:defRPr sz="1200" smtClean="0">
                <a:solidFill>
                  <a:srgbClr val="227100"/>
                </a:solidFill>
                <a:latin typeface="Arial" charset="0"/>
                <a:ea typeface="ＭＳ Ｐゴシック" pitchFamily="-44" charset="-128"/>
                <a:cs typeface="+mn-cs"/>
              </a:defRPr>
            </a:lvl1pPr>
          </a:lstStyle>
          <a:p>
            <a:fld id="{27D77F66-B3EE-49C6-AB72-24C0EC389D17}" type="datetime1">
              <a:rPr lang="fr-FR" smtClean="0"/>
              <a:t>27/10/2021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03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rgbClr val="00A5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8000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A5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80000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rgbClr val="2271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accent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accent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accent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33866A-6A5A-418E-9D93-38F40ABE73A3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035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24744"/>
            <a:ext cx="8784976" cy="1944216"/>
          </a:xfrm>
        </p:spPr>
        <p:txBody>
          <a:bodyPr>
            <a:noAutofit/>
          </a:bodyPr>
          <a:lstStyle/>
          <a:p>
            <a:r>
              <a:rPr lang="fr-FR" dirty="0">
                <a:ln w="0"/>
                <a:blipFill>
                  <a:blip r:embed="rId3"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" pitchFamily="18" charset="0"/>
                <a:cs typeface="Times" pitchFamily="18" charset="0"/>
              </a:rPr>
              <a:t/>
            </a:r>
            <a:br>
              <a:rPr lang="fr-FR" dirty="0">
                <a:ln w="0"/>
                <a:blipFill>
                  <a:blip r:embed="rId3"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" pitchFamily="18" charset="0"/>
                <a:cs typeface="Times" pitchFamily="18" charset="0"/>
              </a:rPr>
            </a:br>
            <a:r>
              <a:rPr 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3573016"/>
            <a:ext cx="8784976" cy="208823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TRAORE S</a:t>
            </a:r>
            <a:r>
              <a:rPr lang="fr-FR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fr-FR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Coulibaly B, </a:t>
            </a:r>
            <a:r>
              <a:rPr lang="fr-FR" sz="2800" b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Bagbila</a:t>
            </a:r>
            <a:r>
              <a:rPr lang="fr-FR" sz="2800" b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WPAH, Yaméogo AA, Nombre Y, Sawadogo SE, </a:t>
            </a:r>
            <a:r>
              <a:rPr lang="fr-FR" sz="2800" b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Hema</a:t>
            </a:r>
            <a:r>
              <a:rPr lang="fr-FR" sz="2800" b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A, </a:t>
            </a:r>
            <a:r>
              <a:rPr lang="fr-FR" sz="2800" b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Tougouma</a:t>
            </a:r>
            <a:r>
              <a:rPr lang="fr-FR" sz="2800" b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JB, </a:t>
            </a:r>
            <a:r>
              <a:rPr lang="fr-FR" sz="2800" b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Kyelem</a:t>
            </a:r>
            <a:r>
              <a:rPr lang="fr-FR" sz="2800" b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CG, </a:t>
            </a:r>
            <a:r>
              <a:rPr lang="fr-FR" sz="2800" b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Nikiema</a:t>
            </a:r>
            <a:r>
              <a:rPr lang="fr-FR" sz="2800" b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Z, Ouédraogo MS, </a:t>
            </a:r>
            <a:r>
              <a:rPr lang="fr-FR" sz="2800" b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Sombié</a:t>
            </a:r>
            <a:r>
              <a:rPr lang="fr-FR" sz="2800" b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I, Yaméogo TM</a:t>
            </a:r>
            <a:endParaRPr lang="fr-BE" sz="28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800" b="0" i="1" dirty="0">
                <a:solidFill>
                  <a:schemeClr val="tx1"/>
                </a:solidFill>
                <a:latin typeface="Times" pitchFamily="18" charset="0"/>
                <a:cs typeface="Times" pitchFamily="18" charset="0"/>
              </a:rPr>
              <a:t> </a:t>
            </a:r>
          </a:p>
          <a:p>
            <a:endParaRPr lang="fr-FR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547664" cy="1559491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z="14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520" y="1553630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800" b="1" cap="all" dirty="0">
                <a:solidFill>
                  <a:srgbClr val="C00000"/>
                </a:solidFill>
                <a:latin typeface="Sitka Heading" panose="02000505000000020004" pitchFamily="2" charset="0"/>
                <a:cs typeface="Times" panose="02020603050405020304" pitchFamily="18" charset="0"/>
              </a:rPr>
              <a:t>EVALUATION DE L’AMPLEUR DES </a:t>
            </a:r>
          </a:p>
          <a:p>
            <a:pPr lvl="0" algn="ctr"/>
            <a:r>
              <a:rPr lang="fr-FR" sz="2800" b="1" cap="all" dirty="0">
                <a:solidFill>
                  <a:srgbClr val="C00000"/>
                </a:solidFill>
                <a:latin typeface="Sitka Heading" panose="02000505000000020004" pitchFamily="2" charset="0"/>
                <a:cs typeface="Times" panose="02020603050405020304" pitchFamily="18" charset="0"/>
              </a:rPr>
              <a:t>URGENCES CARDIOVASCULAIRES ET METABOLIQUES ADMISES AU CHUSS</a:t>
            </a:r>
            <a:endParaRPr lang="fr-FR" sz="2800" b="1" dirty="0">
              <a:solidFill>
                <a:srgbClr val="C00000"/>
              </a:solidFill>
              <a:latin typeface="Sitka Heading" panose="02000505000000020004" pitchFamily="2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947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131601-E4A2-43E3-801E-4F8DB5EDAE67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39552" y="260648"/>
            <a:ext cx="8604448" cy="603312"/>
          </a:xfrm>
          <a:prstGeom prst="rect">
            <a:avLst/>
          </a:prstGeom>
          <a:ln>
            <a:solidFill>
              <a:srgbClr val="2BBE12"/>
            </a:solidFill>
          </a:ln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fr-FR" kern="0" dirty="0">
                <a:ln w="0"/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RESULTATS (6/7)</a:t>
            </a:r>
            <a:endParaRPr lang="fr-FR" kern="0" dirty="0">
              <a:solidFill>
                <a:srgbClr val="2BBE12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35912" y="1457960"/>
            <a:ext cx="6411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Distribution des urgences métaboliques</a:t>
            </a:r>
            <a:endParaRPr lang="fr-FR" sz="2400" u="sng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058865"/>
              </p:ext>
            </p:extLst>
          </p:nvPr>
        </p:nvGraphicFramePr>
        <p:xfrm>
          <a:off x="1635913" y="2510770"/>
          <a:ext cx="5888415" cy="207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8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28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28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75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Types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Nombre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75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Acidocétose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</a:rPr>
                        <a:t>78,63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75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Hypoglycémie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21,37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75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117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249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8208912" cy="1080120"/>
          </a:xfrm>
          <a:ln>
            <a:solidFill>
              <a:srgbClr val="2BBE12"/>
            </a:solidFill>
          </a:ln>
        </p:spPr>
        <p:txBody>
          <a:bodyPr/>
          <a:lstStyle/>
          <a:p>
            <a:r>
              <a:rPr lang="fr-FR" dirty="0">
                <a:ln w="0"/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RESULTATS (7/7)</a:t>
            </a:r>
            <a:br>
              <a:rPr lang="fr-FR" dirty="0">
                <a:ln w="0"/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r-FR" sz="2400" u="sng" dirty="0">
                <a:ln w="0"/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Facteurs de risque cardiovasculaire</a:t>
            </a:r>
            <a:endParaRPr lang="fr-FR" sz="2400" u="sng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7236296" y="6392376"/>
            <a:ext cx="857250" cy="457200"/>
          </a:xfrm>
        </p:spPr>
        <p:txBody>
          <a:bodyPr/>
          <a:lstStyle/>
          <a:p>
            <a:fld id="{F1131601-E4A2-43E3-801E-4F8DB5EDAE67}" type="slidenum">
              <a:rPr lang="fr-FR" sz="1400" smtClean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pPr/>
              <a:t>11</a:t>
            </a:fld>
            <a:endParaRPr lang="fr-FR" sz="1400" dirty="0">
              <a:solidFill>
                <a:schemeClr val="tx2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4213" y="2348880"/>
            <a:ext cx="7772400" cy="4043496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endParaRPr lang="fr-FR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771954"/>
              </p:ext>
            </p:extLst>
          </p:nvPr>
        </p:nvGraphicFramePr>
        <p:xfrm>
          <a:off x="684213" y="1484784"/>
          <a:ext cx="8280276" cy="4043496"/>
        </p:xfrm>
        <a:graphic>
          <a:graphicData uri="http://schemas.openxmlformats.org/drawingml/2006/table">
            <a:tbl>
              <a:tblPr firstRow="1" firstCol="1" bandRow="1"/>
              <a:tblGrid>
                <a:gridCol w="2760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600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600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17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Facteurs de risque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</a:t>
                      </a:r>
                      <a:r>
                        <a:rPr lang="fr-F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(N=765)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Pourcentage (%)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8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HTA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361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17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Diabète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15,03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17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Obésité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10,72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17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Sédentarité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6,41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17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Tabagisme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4,31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17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Alcoolisme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4,05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382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2224" y="7537"/>
            <a:ext cx="8458200" cy="792087"/>
          </a:xfrm>
          <a:ln>
            <a:solidFill>
              <a:srgbClr val="2BBE12"/>
            </a:solidFill>
          </a:ln>
        </p:spPr>
        <p:txBody>
          <a:bodyPr/>
          <a:lstStyle/>
          <a:p>
            <a:r>
              <a:rPr lang="fr-FR" sz="32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CONCLUSION </a:t>
            </a:r>
            <a:endParaRPr lang="fr-FR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464" y="985612"/>
            <a:ext cx="8206680" cy="4315596"/>
          </a:xfrm>
        </p:spPr>
        <p:txBody>
          <a:bodyPr/>
          <a:lstStyle/>
          <a:p>
            <a:pPr marL="457200" indent="-457200" algn="just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fr-FR" sz="2800" b="1" kern="12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Cette étude a mis en évidence </a:t>
            </a:r>
            <a:r>
              <a:rPr lang="fr-FR" sz="2800" kern="12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2400" kern="12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Fréquence  élevée des UCVM : 1/5 des admissions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2400" kern="12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AVC, IC et acidocétose diabétique +++ </a:t>
            </a:r>
          </a:p>
          <a:p>
            <a:pPr lvl="1" algn="just" fontAlgn="auto">
              <a:spcBef>
                <a:spcPts val="0"/>
              </a:spcBef>
              <a:spcAft>
                <a:spcPts val="600"/>
              </a:spcAft>
              <a:defRPr/>
            </a:pPr>
            <a:endParaRPr lang="fr-FR" sz="2400" kern="1200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fr-FR" sz="2800" b="1" kern="12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Pour action pour réduire leur morbi-mortalité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2400" kern="12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Sensibilisation sur le dépistage précoce des FDR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2400" kern="12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Prise en charge des facteurs de risque et ETP adaptée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2400" kern="12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Formation adéquat des agents de santé (protocoles, ETP)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2400" kern="12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Plateau technique diagnostique et thérapeutique à </a:t>
            </a:r>
            <a:r>
              <a:rPr lang="fr-FR" sz="2400" kern="1200" dirty="0" err="1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etoffer</a:t>
            </a:r>
            <a:endParaRPr lang="fr-FR" sz="2400" kern="1200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7092280" y="6215062"/>
            <a:ext cx="1071563" cy="457200"/>
          </a:xfrm>
        </p:spPr>
        <p:txBody>
          <a:bodyPr/>
          <a:lstStyle/>
          <a:p>
            <a:fld id="{F1131601-E4A2-43E3-801E-4F8DB5EDAE67}" type="slidenum">
              <a:rPr lang="fr-FR" sz="1600" smtClean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pPr/>
              <a:t>12</a:t>
            </a:fld>
            <a:endParaRPr lang="fr-FR" sz="1600" dirty="0">
              <a:solidFill>
                <a:schemeClr val="tx2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048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95"/>
            <a:ext cx="1666702" cy="147135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6650" y="94303"/>
            <a:ext cx="1572904" cy="140220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2223" y="2943869"/>
            <a:ext cx="90595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6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" panose="02020603050405020304" pitchFamily="18" charset="0"/>
                <a:ea typeface="ＭＳ Ｐゴシック"/>
                <a:cs typeface="Times" panose="02020603050405020304" pitchFamily="18" charset="0"/>
              </a:rPr>
              <a:t>Merci pour votre attention</a:t>
            </a:r>
            <a:endParaRPr kumimoji="0" lang="fr-FR" sz="6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" panose="02020603050405020304" pitchFamily="18" charset="0"/>
              <a:ea typeface="Tahoma" panose="020B0604030504040204" pitchFamily="34" charset="0"/>
              <a:cs typeface="Times" panose="02020603050405020304" pitchFamily="18" charset="0"/>
            </a:endParaRPr>
          </a:p>
        </p:txBody>
      </p:sp>
      <p:sp>
        <p:nvSpPr>
          <p:cNvPr id="9" name="Parchemin horizontal 8"/>
          <p:cNvSpPr/>
          <p:nvPr/>
        </p:nvSpPr>
        <p:spPr>
          <a:xfrm rot="10800000">
            <a:off x="31099" y="2147180"/>
            <a:ext cx="9017331" cy="371168"/>
          </a:xfrm>
          <a:prstGeom prst="horizontalScroll">
            <a:avLst>
              <a:gd name="adj" fmla="val 13139"/>
            </a:avLst>
          </a:prstGeom>
          <a:blipFill>
            <a:blip r:embed="rId5"/>
            <a:tile tx="0" ty="0" sx="100000" sy="100000" flip="none" algn="tl"/>
          </a:blipFill>
          <a:ln w="3175" cap="flat" cmpd="sng" algn="ctr">
            <a:solidFill>
              <a:srgbClr val="CC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Parchemin horizontal 10"/>
          <p:cNvSpPr/>
          <p:nvPr/>
        </p:nvSpPr>
        <p:spPr>
          <a:xfrm rot="10800000">
            <a:off x="0" y="4419122"/>
            <a:ext cx="9017332" cy="365124"/>
          </a:xfrm>
          <a:prstGeom prst="horizontalScroll">
            <a:avLst>
              <a:gd name="adj" fmla="val 13139"/>
            </a:avLst>
          </a:prstGeom>
          <a:blipFill>
            <a:blip r:embed="rId5"/>
            <a:tile tx="0" ty="0" sx="100000" sy="100000" flip="none" algn="tl"/>
          </a:blipFill>
          <a:ln w="3175" cap="flat" cmpd="sng" algn="ctr">
            <a:solidFill>
              <a:srgbClr val="CC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798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9653" y="-15239"/>
            <a:ext cx="7772400" cy="990600"/>
          </a:xfrm>
        </p:spPr>
        <p:txBody>
          <a:bodyPr/>
          <a:lstStyle/>
          <a:p>
            <a:r>
              <a:rPr lang="fr-FR" sz="4400" dirty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364774"/>
            <a:ext cx="7772400" cy="4460875"/>
          </a:xfrm>
        </p:spPr>
        <p:txBody>
          <a:bodyPr/>
          <a:lstStyle/>
          <a:p>
            <a:pPr lvl="0">
              <a:lnSpc>
                <a:spcPct val="150000"/>
              </a:lnSpc>
              <a:spcBef>
                <a:spcPts val="600"/>
              </a:spcBef>
              <a:buSzPct val="75000"/>
              <a:buFont typeface="Wingdings" panose="05000000000000000000" pitchFamily="2" charset="2"/>
              <a:buChar char="q"/>
            </a:pPr>
            <a:r>
              <a:rPr lang="fr-FR" sz="3200" dirty="0">
                <a:solidFill>
                  <a:srgbClr val="000000"/>
                </a:solidFill>
              </a:rPr>
              <a:t>INTRODUCTION/PROBLEMATIQUE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buSzPct val="75000"/>
              <a:buFont typeface="Wingdings" panose="05000000000000000000" pitchFamily="2" charset="2"/>
              <a:buChar char="q"/>
            </a:pPr>
            <a:r>
              <a:rPr lang="fr-FR" sz="3200" dirty="0">
                <a:solidFill>
                  <a:srgbClr val="000000"/>
                </a:solidFill>
              </a:rPr>
              <a:t> OBJECTIFS 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buSzPct val="75000"/>
              <a:buFont typeface="Wingdings" panose="05000000000000000000" pitchFamily="2" charset="2"/>
              <a:buChar char="q"/>
            </a:pPr>
            <a:r>
              <a:rPr lang="fr-FR" sz="3200" dirty="0">
                <a:solidFill>
                  <a:srgbClr val="000000"/>
                </a:solidFill>
              </a:rPr>
              <a:t> METHODOLOGIE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buSzPct val="75000"/>
              <a:buFont typeface="Wingdings" panose="05000000000000000000" pitchFamily="2" charset="2"/>
              <a:buChar char="q"/>
            </a:pPr>
            <a:r>
              <a:rPr lang="fr-FR" sz="3200" dirty="0">
                <a:solidFill>
                  <a:srgbClr val="000000"/>
                </a:solidFill>
              </a:rPr>
              <a:t> RESULTATS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buSzPct val="75000"/>
              <a:buFont typeface="Wingdings" panose="05000000000000000000" pitchFamily="2" charset="2"/>
              <a:buChar char="q"/>
            </a:pPr>
            <a:r>
              <a:rPr lang="fr-FR" sz="3200" dirty="0">
                <a:solidFill>
                  <a:srgbClr val="000000"/>
                </a:solidFill>
              </a:rPr>
              <a:t> CONCLUSION</a:t>
            </a:r>
          </a:p>
          <a:p>
            <a:pPr marL="0" lvl="0" indent="0">
              <a:lnSpc>
                <a:spcPct val="150000"/>
              </a:lnSpc>
              <a:spcBef>
                <a:spcPts val="600"/>
              </a:spcBef>
              <a:buNone/>
            </a:pPr>
            <a:endParaRPr lang="fr-FR" sz="3200" dirty="0">
              <a:solidFill>
                <a:srgbClr val="00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31601-E4A2-43E3-801E-4F8DB5EDAE6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377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2676" y="188640"/>
            <a:ext cx="8531324" cy="980727"/>
          </a:xfrm>
          <a:ln>
            <a:solidFill>
              <a:srgbClr val="2BBE12"/>
            </a:solidFill>
          </a:ln>
        </p:spPr>
        <p:txBody>
          <a:bodyPr/>
          <a:lstStyle/>
          <a:p>
            <a:r>
              <a:rPr lang="fr-FR" sz="31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INTRODUCTION</a:t>
            </a:r>
            <a:endParaRPr lang="fr-FR" sz="31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02432" y="1340768"/>
            <a:ext cx="8351812" cy="5354439"/>
          </a:xfrm>
        </p:spPr>
        <p:txBody>
          <a:bodyPr/>
          <a:lstStyle/>
          <a:p>
            <a:pPr algn="just"/>
            <a:r>
              <a:rPr lang="fr-FR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Maladies non transmissibles (MNT) </a:t>
            </a:r>
            <a:r>
              <a:rPr lang="fr-FR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Problème majeur de santé publique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Principales MNT : </a:t>
            </a:r>
            <a:r>
              <a:rPr lang="fr-FR" sz="24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MCV, Cancers, BPCO/asthme, Diabète </a:t>
            </a:r>
          </a:p>
          <a:p>
            <a:pPr algn="just"/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╠  </a:t>
            </a:r>
            <a:r>
              <a:rPr lang="fr-FR" sz="2800" b="1" dirty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Principale cause de mortalité: </a:t>
            </a:r>
            <a:r>
              <a:rPr lang="fr-FR" sz="24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71% des décès 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800" b="1" kern="12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Burkina, enquête STEPS 2013 </a:t>
            </a:r>
          </a:p>
          <a:p>
            <a:pPr lvl="1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HTA : </a:t>
            </a:r>
            <a:r>
              <a:rPr lang="fr-FR" sz="2400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17,6% - </a:t>
            </a:r>
            <a:r>
              <a:rPr lang="fr-FR" sz="24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Diabète : </a:t>
            </a:r>
            <a:r>
              <a:rPr lang="fr-FR" sz="2400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4,9% 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dirty="0" err="1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Samandoulougou</a:t>
            </a:r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, CHUSS, 2009-2013, AVC </a:t>
            </a:r>
            <a:r>
              <a:rPr lang="fr-FR" sz="2800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34,2%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b="1" dirty="0">
                <a:ln w="0"/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Décrire l’ampleur des UCVM au CHUSS</a:t>
            </a:r>
            <a:endParaRPr lang="fr-FR" sz="2800" b="1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7092280" y="6238007"/>
            <a:ext cx="1071563" cy="457200"/>
          </a:xfrm>
        </p:spPr>
        <p:txBody>
          <a:bodyPr/>
          <a:lstStyle/>
          <a:p>
            <a:fld id="{F1131601-E4A2-43E3-801E-4F8DB5EDAE67}" type="slidenum">
              <a:rPr lang="fr-FR" sz="1400" smtClean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pPr/>
              <a:t>3</a:t>
            </a:fld>
            <a:endParaRPr lang="fr-FR" sz="1400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3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34652"/>
            <a:ext cx="8676456" cy="594320"/>
          </a:xfrm>
          <a:ln>
            <a:solidFill>
              <a:srgbClr val="2BBE12"/>
            </a:solidFill>
          </a:ln>
        </p:spPr>
        <p:txBody>
          <a:bodyPr/>
          <a:lstStyle/>
          <a:p>
            <a:r>
              <a:rPr lang="fr-FR" dirty="0">
                <a:ln w="0"/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fr-FR" dirty="0">
                <a:ln w="0"/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r-FR" dirty="0">
                <a:ln w="0"/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MATERIELS ET  METHODES (1/2)</a:t>
            </a:r>
            <a:r>
              <a:rPr lang="fr-FR" dirty="0">
                <a:solidFill>
                  <a:srgbClr val="2BBE1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br>
              <a:rPr lang="fr-FR" dirty="0">
                <a:solidFill>
                  <a:srgbClr val="2BBE12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endParaRPr lang="fr-FR" dirty="0">
              <a:solidFill>
                <a:srgbClr val="2BBE12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143000"/>
            <a:ext cx="8350696" cy="5072063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Etude transversale, 22/03/18 - 21/02/19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Par revue documentaire, interview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Admissions par les urgences médicales / CHUSS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Services d’hospitalisation /Département médecine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kern="1200" dirty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Urgences CV </a:t>
            </a:r>
            <a:r>
              <a:rPr lang="fr-FR" sz="2400" kern="1200" dirty="0">
                <a:solidFill>
                  <a:prstClr val="blac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</a:t>
            </a:r>
          </a:p>
          <a:p>
            <a:pPr lvl="1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sz="2400" kern="1200" dirty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Urgence métabolique </a:t>
            </a:r>
            <a:r>
              <a:rPr lang="fr-FR" sz="2400" kern="1200" dirty="0">
                <a:solidFill>
                  <a:prstClr val="blac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fr-FR" sz="26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Collecte des données : </a:t>
            </a:r>
            <a:r>
              <a:rPr lang="fr-FR" sz="26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Revue documentaire, appel</a:t>
            </a:r>
          </a:p>
          <a:p>
            <a:pPr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fr-FR" altLang="fr-FR" sz="2600" b="1" kern="1200" dirty="0">
                <a:solidFill>
                  <a:prstClr val="blac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Analyse des données :  </a:t>
            </a:r>
            <a:r>
              <a:rPr lang="fr-FR" altLang="fr-FR" sz="2600" kern="1200" dirty="0">
                <a:solidFill>
                  <a:prstClr val="blac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calcul de </a:t>
            </a:r>
            <a:r>
              <a:rPr lang="fr-FR" altLang="fr-FR" sz="2600" b="1" kern="1200" dirty="0">
                <a:solidFill>
                  <a:prstClr val="blac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</a:t>
            </a:r>
            <a:r>
              <a:rPr lang="fr-FR" altLang="fr-FR" sz="2600" kern="1200" dirty="0">
                <a:solidFill>
                  <a:prstClr val="blac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tatistiques descriptives, t</a:t>
            </a:r>
            <a:r>
              <a:rPr lang="fr-FR" sz="2600" kern="1200" dirty="0">
                <a:solidFill>
                  <a:prstClr val="blac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est du chi2, p&lt;0,05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7164288" y="6215063"/>
            <a:ext cx="857250" cy="457200"/>
          </a:xfrm>
        </p:spPr>
        <p:txBody>
          <a:bodyPr/>
          <a:lstStyle/>
          <a:p>
            <a:fld id="{F1131601-E4A2-43E3-801E-4F8DB5EDAE67}" type="slidenum">
              <a:rPr lang="fr-FR" sz="1400" smtClean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pPr/>
              <a:t>4</a:t>
            </a:fld>
            <a:endParaRPr lang="fr-FR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936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131601-E4A2-43E3-801E-4F8DB5EDAE67}" type="slidenum">
              <a:rPr lang="fr-FR" smtClean="0"/>
              <a:pPr/>
              <a:t>5</a:t>
            </a:fld>
            <a:endParaRPr lang="fr-FR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314810481"/>
              </p:ext>
            </p:extLst>
          </p:nvPr>
        </p:nvGraphicFramePr>
        <p:xfrm>
          <a:off x="1547663" y="1268760"/>
          <a:ext cx="6310461" cy="4733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539552" y="260648"/>
            <a:ext cx="8604448" cy="846584"/>
          </a:xfrm>
          <a:prstGeom prst="rect">
            <a:avLst/>
          </a:prstGeom>
          <a:ln>
            <a:solidFill>
              <a:srgbClr val="2BBE12"/>
            </a:solidFill>
          </a:ln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fr-FR" kern="0" dirty="0">
                <a:ln w="0"/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RESULTATS (1/7)</a:t>
            </a:r>
            <a:endParaRPr lang="fr-FR" kern="0" dirty="0">
              <a:solidFill>
                <a:srgbClr val="2BBE12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572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1601-E4A2-43E3-801E-4F8DB5EDAE67}" type="slidenum">
              <a:rPr lang="fr-FR" smtClean="0"/>
              <a:pPr/>
              <a:t>6</a:t>
            </a:fld>
            <a:endParaRPr lang="fr-FR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val="237200586"/>
              </p:ext>
            </p:extLst>
          </p:nvPr>
        </p:nvGraphicFramePr>
        <p:xfrm>
          <a:off x="701316" y="863960"/>
          <a:ext cx="8280920" cy="559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539552" y="260648"/>
            <a:ext cx="8604448" cy="603312"/>
          </a:xfrm>
          <a:prstGeom prst="rect">
            <a:avLst/>
          </a:prstGeom>
          <a:ln>
            <a:solidFill>
              <a:srgbClr val="2BBE12"/>
            </a:solidFill>
          </a:ln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fr-FR" kern="0" dirty="0">
                <a:ln w="0"/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RESULTATS (2/7)</a:t>
            </a:r>
            <a:endParaRPr lang="fr-FR" kern="0" dirty="0">
              <a:solidFill>
                <a:srgbClr val="2BBE12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1916832"/>
            <a:ext cx="4464496" cy="175432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457200" lvl="2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b="1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Age moyen </a:t>
            </a:r>
            <a:r>
              <a:rPr lang="fr-FR" sz="2400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56,2 ± 16,7 ans </a:t>
            </a:r>
          </a:p>
          <a:p>
            <a:pPr marL="457200" lvl="2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b="1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Age &lt; 60 ans : </a:t>
            </a:r>
            <a:r>
              <a:rPr lang="fr-FR" sz="2400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50,8%</a:t>
            </a:r>
            <a:r>
              <a:rPr lang="fr-FR" sz="2400" b="1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 marL="457200" lvl="2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b="1" dirty="0" err="1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Sex</a:t>
            </a:r>
            <a:r>
              <a:rPr lang="fr-FR" sz="2400" b="1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- ratio : </a:t>
            </a:r>
            <a:r>
              <a:rPr lang="fr-FR" sz="2400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1,3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650032"/>
            <a:ext cx="6777118" cy="701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50000"/>
              </a:lnSpc>
            </a:pPr>
            <a:r>
              <a:rPr lang="fr-FR" sz="3000" b="1" u="sng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Caractéristiques </a:t>
            </a:r>
            <a:r>
              <a:rPr lang="fr-FR" sz="3000" b="1" u="sng" dirty="0" err="1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sociodémoraphiques</a:t>
            </a:r>
            <a:endParaRPr lang="fr-FR" sz="3000" b="1" u="sng" dirty="0">
              <a:solidFill>
                <a:srgbClr val="00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997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131601-E4A2-43E3-801E-4F8DB5EDAE67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39552" y="260648"/>
            <a:ext cx="8604448" cy="603312"/>
          </a:xfrm>
          <a:prstGeom prst="rect">
            <a:avLst/>
          </a:prstGeom>
          <a:ln>
            <a:solidFill>
              <a:srgbClr val="2BBE12"/>
            </a:solidFill>
          </a:ln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fr-FR" kern="0" dirty="0">
                <a:ln w="0"/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RESULTATS (3/7)</a:t>
            </a:r>
            <a:endParaRPr lang="fr-FR" kern="0" dirty="0">
              <a:solidFill>
                <a:srgbClr val="2BBE12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65187" y="1710850"/>
            <a:ext cx="4242752" cy="11339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457200" lvl="2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b="1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Rural : </a:t>
            </a:r>
            <a:r>
              <a:rPr lang="fr-FR" sz="2400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42,0%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b="1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Non scolarisés : </a:t>
            </a:r>
            <a:r>
              <a:rPr lang="fr-FR" sz="2400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55,6%</a:t>
            </a:r>
          </a:p>
        </p:txBody>
      </p:sp>
      <p:sp>
        <p:nvSpPr>
          <p:cNvPr id="6" name="Rectangle 5"/>
          <p:cNvSpPr/>
          <p:nvPr/>
        </p:nvSpPr>
        <p:spPr>
          <a:xfrm>
            <a:off x="572050" y="731105"/>
            <a:ext cx="6777118" cy="701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50000"/>
              </a:lnSpc>
            </a:pPr>
            <a:r>
              <a:rPr lang="fr-FR" sz="3000" b="1" u="sng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Caractéristiques sociodémographiques</a:t>
            </a:r>
          </a:p>
        </p:txBody>
      </p:sp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1527058108"/>
              </p:ext>
            </p:extLst>
          </p:nvPr>
        </p:nvGraphicFramePr>
        <p:xfrm>
          <a:off x="515080" y="3023553"/>
          <a:ext cx="5281056" cy="3648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3122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131601-E4A2-43E3-801E-4F8DB5EDAE67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39552" y="260648"/>
            <a:ext cx="8604448" cy="603312"/>
          </a:xfrm>
          <a:prstGeom prst="rect">
            <a:avLst/>
          </a:prstGeom>
          <a:ln>
            <a:solidFill>
              <a:srgbClr val="2BBE12"/>
            </a:solidFill>
          </a:ln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fr-FR" kern="0" dirty="0">
                <a:ln w="0"/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RESULTATS (4/7)</a:t>
            </a:r>
            <a:endParaRPr lang="fr-FR" kern="0" dirty="0">
              <a:solidFill>
                <a:srgbClr val="2BBE12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3197439909"/>
              </p:ext>
            </p:extLst>
          </p:nvPr>
        </p:nvGraphicFramePr>
        <p:xfrm>
          <a:off x="1286460" y="1772817"/>
          <a:ext cx="6552728" cy="4442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827584" y="1082289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Distribution des urgences cardiovasculaires et métaboliques</a:t>
            </a:r>
            <a:endParaRPr lang="fr-FR" sz="2400" u="sng" dirty="0"/>
          </a:p>
        </p:txBody>
      </p:sp>
    </p:spTree>
    <p:extLst>
      <p:ext uri="{BB962C8B-B14F-4D97-AF65-F5344CB8AC3E}">
        <p14:creationId xmlns:p14="http://schemas.microsoft.com/office/powerpoint/2010/main" val="3466789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131601-E4A2-43E3-801E-4F8DB5EDAE67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39552" y="107931"/>
            <a:ext cx="8604448" cy="603312"/>
          </a:xfrm>
          <a:prstGeom prst="rect">
            <a:avLst/>
          </a:prstGeom>
          <a:ln>
            <a:solidFill>
              <a:srgbClr val="2BBE12"/>
            </a:solidFill>
          </a:ln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fr-FR" kern="0" dirty="0">
                <a:ln w="0"/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RESULTATS (5/7)</a:t>
            </a:r>
            <a:endParaRPr lang="fr-FR" kern="0" dirty="0">
              <a:solidFill>
                <a:srgbClr val="2BBE12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35912" y="738448"/>
            <a:ext cx="7040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Distribution des urgences cardiovasculaires</a:t>
            </a:r>
            <a:endParaRPr lang="fr-FR" sz="2800" u="sng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132884"/>
              </p:ext>
            </p:extLst>
          </p:nvPr>
        </p:nvGraphicFramePr>
        <p:xfrm>
          <a:off x="1993751" y="1343113"/>
          <a:ext cx="5962624" cy="4822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813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6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6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17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Types d’UCV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solidFill>
                            <a:schemeClr val="tx1"/>
                          </a:solidFill>
                          <a:effectLst/>
                        </a:rPr>
                        <a:t>Nbre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85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AVC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339</a:t>
                      </a:r>
                      <a:endParaRPr lang="fr-F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</a:rPr>
                        <a:t>52,31</a:t>
                      </a:r>
                      <a:endParaRPr lang="fr-FR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5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Insuffisance cardiaque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216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</a:rPr>
                        <a:t>33,33</a:t>
                      </a:r>
                      <a:endParaRPr lang="fr-FR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5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Urgence HTA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7,88</a:t>
                      </a:r>
                      <a:endParaRPr lang="fr-F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5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SCA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2,62</a:t>
                      </a:r>
                      <a:endParaRPr lang="fr-F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5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Embolie pulmonaire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1,70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5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Thrombophlébite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1,40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5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Endocardite</a:t>
                      </a:r>
                      <a:endParaRPr lang="fr-F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fr-F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0,46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5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Fibrillation auriculaire</a:t>
                      </a:r>
                      <a:endParaRPr lang="fr-F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fr-F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0,15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5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Dissection aortique</a:t>
                      </a:r>
                      <a:endParaRPr lang="fr-F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fr-F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0,15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59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648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307519"/>
      </p:ext>
    </p:extLst>
  </p:cSld>
  <p:clrMapOvr>
    <a:masterClrMapping/>
  </p:clrMapOvr>
</p:sld>
</file>

<file path=ppt/theme/theme1.xml><?xml version="1.0" encoding="utf-8"?>
<a:theme xmlns:a="http://schemas.openxmlformats.org/drawingml/2006/main" name="INSSA_Modèle ppt1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891</Words>
  <Application>Microsoft Office PowerPoint</Application>
  <PresentationFormat>Affichage à l'écran (4:3)</PresentationFormat>
  <Paragraphs>200</Paragraphs>
  <Slides>13</Slides>
  <Notes>13</Notes>
  <HiddenSlides>0</HiddenSlides>
  <MMClips>0</MMClips>
  <ScaleCrop>false</ScaleCrop>
  <HeadingPairs>
    <vt:vector size="8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13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Courier New</vt:lpstr>
      <vt:lpstr>Sitka Heading</vt:lpstr>
      <vt:lpstr>Tahoma</vt:lpstr>
      <vt:lpstr>Times</vt:lpstr>
      <vt:lpstr>Times New Roman</vt:lpstr>
      <vt:lpstr>Wingdings</vt:lpstr>
      <vt:lpstr>INSSA_Modèle ppt1</vt:lpstr>
      <vt:lpstr>Thème Office</vt:lpstr>
      <vt:lpstr>  </vt:lpstr>
      <vt:lpstr>PLAN</vt:lpstr>
      <vt:lpstr>INTRODUCTION</vt:lpstr>
      <vt:lpstr> MATERIELS ET  METHODES (1/2)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RESULTATS (7/7) Facteurs de risque cardiovasculaire</vt:lpstr>
      <vt:lpstr>CONCLUSION 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TUBERCULOSE DE L’ENFANT AU CENTRE HOSPITALIER UNIVERSITAIRE SOURO SANOU DE BOBO-DIOULASSO : ASPECTS EPIDEMIOLOGIQUES, CLINIQUES ET DIAGNOSTIQUES</dc:title>
  <dc:creator>Toshiba</dc:creator>
  <cp:lastModifiedBy>Dieudonné Yempabou LOMPO</cp:lastModifiedBy>
  <cp:revision>1271</cp:revision>
  <dcterms:created xsi:type="dcterms:W3CDTF">2017-04-29T12:16:52Z</dcterms:created>
  <dcterms:modified xsi:type="dcterms:W3CDTF">2021-10-27T09:37:01Z</dcterms:modified>
</cp:coreProperties>
</file>