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6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notesSlides/notesSlide7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notesSlides/notesSlide8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60" r:id="rId1"/>
    <p:sldMasterId id="2147483673" r:id="rId2"/>
  </p:sldMasterIdLst>
  <p:notesMasterIdLst>
    <p:notesMasterId r:id="rId16"/>
  </p:notesMasterIdLst>
  <p:sldIdLst>
    <p:sldId id="257" r:id="rId3"/>
    <p:sldId id="597" r:id="rId4"/>
    <p:sldId id="347" r:id="rId5"/>
    <p:sldId id="463" r:id="rId6"/>
    <p:sldId id="582" r:id="rId7"/>
    <p:sldId id="581" r:id="rId8"/>
    <p:sldId id="583" r:id="rId9"/>
    <p:sldId id="585" r:id="rId10"/>
    <p:sldId id="586" r:id="rId11"/>
    <p:sldId id="587" r:id="rId12"/>
    <p:sldId id="473" r:id="rId13"/>
    <p:sldId id="410" r:id="rId14"/>
    <p:sldId id="454" r:id="rId1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" initials="A" lastIdx="73" clrIdx="0">
    <p:extLst>
      <p:ext uri="{19B8F6BF-5375-455C-9EA6-DF929625EA0E}">
        <p15:presenceInfo xmlns:p15="http://schemas.microsoft.com/office/powerpoint/2012/main" userId="Admi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CCFFCC"/>
    <a:srgbClr val="2BBE12"/>
    <a:srgbClr val="FFCC99"/>
    <a:srgbClr val="CCECFF"/>
    <a:srgbClr val="FFFFCC"/>
    <a:srgbClr val="00FF99"/>
    <a:srgbClr val="99FFCC"/>
    <a:srgbClr val="CCFF66"/>
    <a:srgbClr val="CC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302" autoAdjust="0"/>
    <p:restoredTop sz="80162" autoAdjust="0"/>
  </p:normalViewPr>
  <p:slideViewPr>
    <p:cSldViewPr>
      <p:cViewPr varScale="1">
        <p:scale>
          <a:sx n="60" d="100"/>
          <a:sy n="60" d="100"/>
        </p:scale>
        <p:origin x="1368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97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Feuille_de_calcul_Microsoft_Excel1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NULL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package" Target="../embeddings/Feuille_de_calcul_Microsoft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204152437168817"/>
          <c:y val="8.6265221762931513E-2"/>
          <c:w val="0.8238029107876903"/>
          <c:h val="0.8234301418835884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Série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Feuil1!$A$2:$A$6</c:f>
              <c:strCache>
                <c:ptCount val="5"/>
                <c:pt idx="0">
                  <c:v>[16-26]</c:v>
                </c:pt>
                <c:pt idx="1">
                  <c:v>[27-37]</c:v>
                </c:pt>
                <c:pt idx="2">
                  <c:v>[38-48]</c:v>
                </c:pt>
                <c:pt idx="3">
                  <c:v>[49-59]</c:v>
                </c:pt>
                <c:pt idx="4">
                  <c:v>≥60 ans</c:v>
                </c:pt>
              </c:strCache>
            </c:strRef>
          </c:cat>
          <c:val>
            <c:numRef>
              <c:f>Feuil1!$B$2:$B$6</c:f>
              <c:numCache>
                <c:formatCode>0.00%</c:formatCode>
                <c:ptCount val="5"/>
                <c:pt idx="0">
                  <c:v>5.79E-2</c:v>
                </c:pt>
                <c:pt idx="1">
                  <c:v>9.7799999999999998E-2</c:v>
                </c:pt>
                <c:pt idx="2">
                  <c:v>0.13900000000000001</c:v>
                </c:pt>
                <c:pt idx="3">
                  <c:v>0.21360000000000001</c:v>
                </c:pt>
                <c:pt idx="4">
                  <c:v>0.49159999999999998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1AD-48BB-A986-4ED2C0276092}"/>
            </c:ext>
          </c:extLst>
        </c:ser>
        <c:ser>
          <c:idx val="1"/>
          <c:order val="1"/>
          <c:tx>
            <c:strRef>
              <c:f>Feuil1!$C$1</c:f>
              <c:strCache>
                <c:ptCount val="1"/>
                <c:pt idx="0">
                  <c:v>Colonne1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Feuil1!$A$2:$A$6</c:f>
              <c:strCache>
                <c:ptCount val="5"/>
                <c:pt idx="0">
                  <c:v>[16-26]</c:v>
                </c:pt>
                <c:pt idx="1">
                  <c:v>[27-37]</c:v>
                </c:pt>
                <c:pt idx="2">
                  <c:v>[38-48]</c:v>
                </c:pt>
                <c:pt idx="3">
                  <c:v>[49-59]</c:v>
                </c:pt>
                <c:pt idx="4">
                  <c:v>≥60 ans</c:v>
                </c:pt>
              </c:strCache>
            </c:strRef>
          </c:cat>
          <c:val>
            <c:numRef>
              <c:f>Feuil1!$C$2:$C$6</c:f>
              <c:numCache>
                <c:formatCode>General</c:formatCode>
                <c:ptCount val="5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D1AD-48BB-A986-4ED2C0276092}"/>
            </c:ext>
          </c:extLst>
        </c:ser>
        <c:ser>
          <c:idx val="2"/>
          <c:order val="2"/>
          <c:tx>
            <c:strRef>
              <c:f>Feuil1!$D$1</c:f>
              <c:strCache>
                <c:ptCount val="1"/>
                <c:pt idx="0">
                  <c:v>Colonne2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Feuil1!$A$2:$A$6</c:f>
              <c:strCache>
                <c:ptCount val="5"/>
                <c:pt idx="0">
                  <c:v>[16-26]</c:v>
                </c:pt>
                <c:pt idx="1">
                  <c:v>[27-37]</c:v>
                </c:pt>
                <c:pt idx="2">
                  <c:v>[38-48]</c:v>
                </c:pt>
                <c:pt idx="3">
                  <c:v>[49-59]</c:v>
                </c:pt>
                <c:pt idx="4">
                  <c:v>≥60 ans</c:v>
                </c:pt>
              </c:strCache>
            </c:strRef>
          </c:cat>
          <c:val>
            <c:numRef>
              <c:f>Feuil1!$D$2:$D$6</c:f>
              <c:numCache>
                <c:formatCode>General</c:formatCode>
                <c:ptCount val="5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D1AD-48BB-A986-4ED2C027609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73730216"/>
        <c:axId val="173731000"/>
      </c:barChart>
      <c:catAx>
        <c:axId val="1737302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173731000"/>
        <c:crosses val="autoZero"/>
        <c:auto val="1"/>
        <c:lblAlgn val="ctr"/>
        <c:lblOffset val="100"/>
        <c:noMultiLvlLbl val="0"/>
      </c:catAx>
      <c:valAx>
        <c:axId val="173731000"/>
        <c:scaling>
          <c:orientation val="minMax"/>
        </c:scaling>
        <c:delete val="0"/>
        <c:axPos val="l"/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173730216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Feuil1!$B$1</c:f>
              <c:strCache>
                <c:ptCount val="1"/>
                <c:pt idx="0">
                  <c:v>Colonne1</c:v>
                </c:pt>
              </c:strCache>
            </c:strRef>
          </c:tx>
          <c:spPr>
            <a:ln>
              <a:solidFill>
                <a:schemeClr val="bg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bg1"/>
                </a:solidFill>
              </a:ln>
              <a:effectLst/>
              <a:sp3d contourW="25400">
                <a:contourClr>
                  <a:schemeClr val="bg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B18B-4DD6-8264-82207195EF67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bg1"/>
                </a:solidFill>
              </a:ln>
              <a:effectLst/>
              <a:sp3d contourW="25400">
                <a:contourClr>
                  <a:schemeClr val="bg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B18B-4DD6-8264-82207195EF67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bg1"/>
                </a:solidFill>
              </a:ln>
              <a:effectLst/>
              <a:sp3d contourW="25400">
                <a:contourClr>
                  <a:schemeClr val="bg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B18B-4DD6-8264-82207195EF67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bg1"/>
                </a:solidFill>
              </a:ln>
              <a:effectLst/>
              <a:sp3d contourW="25400">
                <a:contourClr>
                  <a:schemeClr val="bg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B18B-4DD6-8264-82207195EF67}"/>
              </c:ext>
            </c:extLst>
          </c:dPt>
          <c:dLbls>
            <c:dLbl>
              <c:idx val="0"/>
              <c:layout>
                <c:manualLayout>
                  <c:x val="-0.24796800141250139"/>
                  <c:y val="-0.1230654898413468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B18B-4DD6-8264-82207195EF67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.16827304736972562"/>
                  <c:y val="-0.1837561412329726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B18B-4DD6-8264-82207195EF67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0.1180348575444887"/>
                  <c:y val="5.99398272384511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B18B-4DD6-8264-82207195EF67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3.1946451618767115E-2"/>
                  <c:y val="1.13122171945701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B18B-4DD6-8264-82207195EF67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Feuil1!$A$2:$A$5</c:f>
              <c:strCache>
                <c:ptCount val="4"/>
                <c:pt idx="0">
                  <c:v>Non scolarisé</c:v>
                </c:pt>
                <c:pt idx="1">
                  <c:v>Primaire</c:v>
                </c:pt>
                <c:pt idx="2">
                  <c:v>Secondaire</c:v>
                </c:pt>
                <c:pt idx="3">
                  <c:v>Universitaire</c:v>
                </c:pt>
              </c:strCache>
            </c:strRef>
          </c:cat>
          <c:val>
            <c:numRef>
              <c:f>Feuil1!$B$2:$B$5</c:f>
              <c:numCache>
                <c:formatCode>0.00%</c:formatCode>
                <c:ptCount val="4"/>
                <c:pt idx="0">
                  <c:v>0.55600000000000005</c:v>
                </c:pt>
                <c:pt idx="1">
                  <c:v>0.24579999999999999</c:v>
                </c:pt>
                <c:pt idx="2">
                  <c:v>0.15060000000000001</c:v>
                </c:pt>
                <c:pt idx="3">
                  <c:v>4.7600000000000003E-2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B18B-4DD6-8264-82207195EF6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5.092596549101381E-2"/>
          <c:y val="9.9050120141928197E-2"/>
          <c:w val="0.94907407407407407"/>
          <c:h val="0.7183923884514436"/>
        </c:manualLayout>
      </c:layout>
      <c:pie3DChart>
        <c:varyColors val="1"/>
        <c:ser>
          <c:idx val="0"/>
          <c:order val="0"/>
          <c:tx>
            <c:strRef>
              <c:f>Feuil1!$B$1</c:f>
              <c:strCache>
                <c:ptCount val="1"/>
                <c:pt idx="0">
                  <c:v>Colonne1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3374-4D22-8343-DEAB4B62788D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3374-4D22-8343-DEAB4B62788D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3374-4D22-8343-DEAB4B62788D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3374-4D22-8343-DEAB4B62788D}"/>
              </c:ext>
            </c:extLst>
          </c:dPt>
          <c:dLbls>
            <c:dLbl>
              <c:idx val="0"/>
              <c:layout>
                <c:manualLayout>
                  <c:x val="-0.1363248253246587"/>
                  <c:y val="-5.2321280721508892E-2"/>
                </c:manualLayout>
              </c:layout>
              <c:tx>
                <c:rich>
                  <a:bodyPr/>
                  <a:lstStyle/>
                  <a:p>
                    <a:r>
                      <a:rPr lang="en-US" dirty="0">
                        <a:solidFill>
                          <a:srgbClr val="C00000"/>
                        </a:solidFill>
                      </a:rPr>
                      <a:t>18,4%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3374-4D22-8343-DEAB4B62788D}"/>
                </c:ext>
                <c:ext xmlns:c15="http://schemas.microsoft.com/office/drawing/2012/chart" uri="{CE6537A1-D6FC-4f65-9D91-7224C49458BB}">
                  <c15:layout>
                    <c:manualLayout>
                      <c:w val="0.15694928890684917"/>
                      <c:h val="0.10629442853907685"/>
                    </c:manualLayout>
                  </c15:layout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dirty="0">
                        <a:solidFill>
                          <a:srgbClr val="800000"/>
                        </a:solidFill>
                      </a:rPr>
                      <a:t>3,3%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3374-4D22-8343-DEAB4B62788D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0.2088603403040688"/>
                  <c:y val="-0.2828656945157923"/>
                </c:manualLayout>
              </c:layout>
              <c:tx>
                <c:rich>
                  <a:bodyPr/>
                  <a:lstStyle/>
                  <a:p>
                    <a:fld id="{26A06906-99A6-4E97-A2D7-0ABA3377BA4F}" type="VALUE">
                      <a:rPr lang="en-US" smtClean="0">
                        <a:solidFill>
                          <a:srgbClr val="FF0000"/>
                        </a:solidFill>
                      </a:rPr>
                      <a:pPr/>
                      <a:t>[VALEUR]</a:t>
                    </a:fld>
                    <a:r>
                      <a:rPr lang="en-US" dirty="0">
                        <a:solidFill>
                          <a:srgbClr val="FF0000"/>
                        </a:solidFill>
                      </a:rPr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3374-4D22-8343-DEAB4B62788D}"/>
                </c:ext>
                <c:ext xmlns:c15="http://schemas.microsoft.com/office/drawing/2012/chart" uri="{CE6537A1-D6FC-4f65-9D91-7224C49458BB}">
                  <c15:layout>
                    <c:manualLayout>
                      <c:w val="0.19728165124509972"/>
                      <c:h val="0.10629442853907685"/>
                    </c:manualLayout>
                  </c15:layout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8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Feuil1!$A$2:$A$5</c:f>
              <c:strCache>
                <c:ptCount val="3"/>
                <c:pt idx="0">
                  <c:v>UCV</c:v>
                </c:pt>
                <c:pt idx="1">
                  <c:v>Urgences métaboliques</c:v>
                </c:pt>
                <c:pt idx="2">
                  <c:v>Autres urgences</c:v>
                </c:pt>
              </c:strCache>
            </c:strRef>
          </c:cat>
          <c:val>
            <c:numRef>
              <c:f>Feuil1!$B$2:$B$5</c:f>
              <c:numCache>
                <c:formatCode>General</c:formatCode>
                <c:ptCount val="4"/>
                <c:pt idx="0">
                  <c:v>18.43</c:v>
                </c:pt>
                <c:pt idx="1">
                  <c:v>3.27</c:v>
                </c:pt>
                <c:pt idx="2">
                  <c:v>78.3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3374-4D22-8343-DEAB4B6278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366C791-737D-4FF9-B792-020892AE4E48}" type="doc">
      <dgm:prSet loTypeId="urn:microsoft.com/office/officeart/2005/8/layout/hierarchy3" loCatId="hierarchy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830607F8-4ED6-4C53-8042-CCE34FF25602}">
      <dgm:prSet phldrT="[Texte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fr-FR" sz="2800" b="1" dirty="0">
              <a:solidFill>
                <a:schemeClr val="tx1"/>
              </a:solidFill>
            </a:rPr>
            <a:t>3580 admissions</a:t>
          </a:r>
          <a:r>
            <a:rPr lang="fr-FR" sz="6500" b="1" dirty="0">
              <a:solidFill>
                <a:schemeClr val="tx1"/>
              </a:solidFill>
            </a:rPr>
            <a:t> </a:t>
          </a:r>
        </a:p>
      </dgm:t>
    </dgm:pt>
    <dgm:pt modelId="{4F3CBD76-C128-46B2-80F3-374BB8C035F0}" type="parTrans" cxnId="{32CA6C8A-E685-4A75-B9DB-74A73A1C9953}">
      <dgm:prSet/>
      <dgm:spPr/>
      <dgm:t>
        <a:bodyPr/>
        <a:lstStyle/>
        <a:p>
          <a:endParaRPr lang="fr-FR"/>
        </a:p>
      </dgm:t>
    </dgm:pt>
    <dgm:pt modelId="{9422FF69-28AD-4E01-B512-09170B5A9D95}" type="sibTrans" cxnId="{32CA6C8A-E685-4A75-B9DB-74A73A1C9953}">
      <dgm:prSet/>
      <dgm:spPr/>
      <dgm:t>
        <a:bodyPr/>
        <a:lstStyle/>
        <a:p>
          <a:endParaRPr lang="fr-FR"/>
        </a:p>
      </dgm:t>
    </dgm:pt>
    <dgm:pt modelId="{8FF1144F-EA12-4D14-B60F-8A36038CCBD2}">
      <dgm:prSet phldrT="[Texte]" custT="1"/>
      <dgm:spPr>
        <a:solidFill>
          <a:schemeClr val="accent2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fr-FR" sz="2800" b="1" dirty="0"/>
            <a:t>765 urgences CVM</a:t>
          </a:r>
        </a:p>
      </dgm:t>
    </dgm:pt>
    <dgm:pt modelId="{31AEE3FB-FD42-41BC-BE5F-C090C35C1A44}" type="parTrans" cxnId="{5F12C82F-29CB-4ED3-AF11-BBE9B73C2AED}">
      <dgm:prSet/>
      <dgm:spPr/>
      <dgm:t>
        <a:bodyPr/>
        <a:lstStyle/>
        <a:p>
          <a:endParaRPr lang="fr-FR"/>
        </a:p>
      </dgm:t>
    </dgm:pt>
    <dgm:pt modelId="{FCC6D402-67F0-4A1F-B13E-A74B606AF8A8}" type="sibTrans" cxnId="{5F12C82F-29CB-4ED3-AF11-BBE9B73C2AED}">
      <dgm:prSet/>
      <dgm:spPr/>
      <dgm:t>
        <a:bodyPr/>
        <a:lstStyle/>
        <a:p>
          <a:endParaRPr lang="fr-FR"/>
        </a:p>
      </dgm:t>
    </dgm:pt>
    <dgm:pt modelId="{CA266116-C916-4D05-8BC5-BFFB6AB9BC1C}">
      <dgm:prSet phldrT="[Texte]" custT="1"/>
      <dgm:spPr>
        <a:solidFill>
          <a:srgbClr val="CCECFF">
            <a:alpha val="89804"/>
          </a:srgbClr>
        </a:solidFill>
      </dgm:spPr>
      <dgm:t>
        <a:bodyPr/>
        <a:lstStyle/>
        <a:p>
          <a:r>
            <a:rPr lang="fr-FR" sz="2800" b="1" dirty="0">
              <a:solidFill>
                <a:srgbClr val="FF0000"/>
              </a:solidFill>
            </a:rPr>
            <a:t>Taux d’admission de 21,4%</a:t>
          </a:r>
        </a:p>
      </dgm:t>
    </dgm:pt>
    <dgm:pt modelId="{C6E44CB0-BC7B-4F3F-B850-7A843985C67E}" type="parTrans" cxnId="{D453BE81-1A11-4FF1-9B23-4F977746B6D8}">
      <dgm:prSet/>
      <dgm:spPr/>
      <dgm:t>
        <a:bodyPr/>
        <a:lstStyle/>
        <a:p>
          <a:endParaRPr lang="fr-FR"/>
        </a:p>
      </dgm:t>
    </dgm:pt>
    <dgm:pt modelId="{654374ED-1E9D-4C06-81DF-E888D135AAF6}" type="sibTrans" cxnId="{D453BE81-1A11-4FF1-9B23-4F977746B6D8}">
      <dgm:prSet/>
      <dgm:spPr/>
      <dgm:t>
        <a:bodyPr/>
        <a:lstStyle/>
        <a:p>
          <a:endParaRPr lang="fr-FR"/>
        </a:p>
      </dgm:t>
    </dgm:pt>
    <dgm:pt modelId="{AF86FD27-350A-4942-BD2F-FC52A6964E01}" type="pres">
      <dgm:prSet presAssocID="{F366C791-737D-4FF9-B792-020892AE4E48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  <dgm:pt modelId="{AE09C8A4-481A-466E-837F-58AF4DBEAA7E}" type="pres">
      <dgm:prSet presAssocID="{830607F8-4ED6-4C53-8042-CCE34FF25602}" presName="root" presStyleCnt="0"/>
      <dgm:spPr/>
    </dgm:pt>
    <dgm:pt modelId="{141172B8-C9DC-49F5-9437-BD6FF68438DF}" type="pres">
      <dgm:prSet presAssocID="{830607F8-4ED6-4C53-8042-CCE34FF25602}" presName="rootComposite" presStyleCnt="0"/>
      <dgm:spPr/>
    </dgm:pt>
    <dgm:pt modelId="{FCC67ABC-6291-4F87-AF4F-5E63EFACD504}" type="pres">
      <dgm:prSet presAssocID="{830607F8-4ED6-4C53-8042-CCE34FF25602}" presName="rootText" presStyleLbl="node1" presStyleIdx="0" presStyleCnt="1" custScaleX="182759"/>
      <dgm:spPr/>
      <dgm:t>
        <a:bodyPr/>
        <a:lstStyle/>
        <a:p>
          <a:endParaRPr lang="fr-FR"/>
        </a:p>
      </dgm:t>
    </dgm:pt>
    <dgm:pt modelId="{D346F73F-9F67-46ED-89CE-A620BD5A9468}" type="pres">
      <dgm:prSet presAssocID="{830607F8-4ED6-4C53-8042-CCE34FF25602}" presName="rootConnector" presStyleLbl="node1" presStyleIdx="0" presStyleCnt="1"/>
      <dgm:spPr/>
      <dgm:t>
        <a:bodyPr/>
        <a:lstStyle/>
        <a:p>
          <a:endParaRPr lang="fr-FR"/>
        </a:p>
      </dgm:t>
    </dgm:pt>
    <dgm:pt modelId="{DE7A43FF-2FE7-4B4C-80DA-FF286E394825}" type="pres">
      <dgm:prSet presAssocID="{830607F8-4ED6-4C53-8042-CCE34FF25602}" presName="childShape" presStyleCnt="0"/>
      <dgm:spPr/>
    </dgm:pt>
    <dgm:pt modelId="{06DC22BD-4C94-40EF-9465-6C9831FD780C}" type="pres">
      <dgm:prSet presAssocID="{31AEE3FB-FD42-41BC-BE5F-C090C35C1A44}" presName="Name13" presStyleLbl="parChTrans1D2" presStyleIdx="0" presStyleCnt="2"/>
      <dgm:spPr/>
      <dgm:t>
        <a:bodyPr/>
        <a:lstStyle/>
        <a:p>
          <a:endParaRPr lang="fr-FR"/>
        </a:p>
      </dgm:t>
    </dgm:pt>
    <dgm:pt modelId="{F77641F9-D86A-4808-A9D2-504EA467315D}" type="pres">
      <dgm:prSet presAssocID="{8FF1144F-EA12-4D14-B60F-8A36038CCBD2}" presName="childText" presStyleLbl="bgAcc1" presStyleIdx="0" presStyleCnt="2" custScaleX="23090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D251E28-8605-48D2-9E00-D5A5988D2D1A}" type="pres">
      <dgm:prSet presAssocID="{C6E44CB0-BC7B-4F3F-B850-7A843985C67E}" presName="Name13" presStyleLbl="parChTrans1D2" presStyleIdx="1" presStyleCnt="2"/>
      <dgm:spPr/>
      <dgm:t>
        <a:bodyPr/>
        <a:lstStyle/>
        <a:p>
          <a:endParaRPr lang="fr-FR"/>
        </a:p>
      </dgm:t>
    </dgm:pt>
    <dgm:pt modelId="{D6193058-A81B-443C-826A-A7C835F68198}" type="pres">
      <dgm:prSet presAssocID="{CA266116-C916-4D05-8BC5-BFFB6AB9BC1C}" presName="childText" presStyleLbl="bgAcc1" presStyleIdx="1" presStyleCnt="2" custScaleX="338912" custLinFactNeighborX="13724" custLinFactNeighborY="214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5D9341CB-3F44-4E17-82D9-5A19F9C0A4ED}" type="presOf" srcId="{31AEE3FB-FD42-41BC-BE5F-C090C35C1A44}" destId="{06DC22BD-4C94-40EF-9465-6C9831FD780C}" srcOrd="0" destOrd="0" presId="urn:microsoft.com/office/officeart/2005/8/layout/hierarchy3"/>
    <dgm:cxn modelId="{14CD600B-8B06-41CD-A828-E198B2EA11D0}" type="presOf" srcId="{CA266116-C916-4D05-8BC5-BFFB6AB9BC1C}" destId="{D6193058-A81B-443C-826A-A7C835F68198}" srcOrd="0" destOrd="0" presId="urn:microsoft.com/office/officeart/2005/8/layout/hierarchy3"/>
    <dgm:cxn modelId="{0C4617B1-20C5-47C3-AB18-5F77B05AF941}" type="presOf" srcId="{F366C791-737D-4FF9-B792-020892AE4E48}" destId="{AF86FD27-350A-4942-BD2F-FC52A6964E01}" srcOrd="0" destOrd="0" presId="urn:microsoft.com/office/officeart/2005/8/layout/hierarchy3"/>
    <dgm:cxn modelId="{225686D4-1D89-4E2C-A9B9-F8E74C374A38}" type="presOf" srcId="{C6E44CB0-BC7B-4F3F-B850-7A843985C67E}" destId="{FD251E28-8605-48D2-9E00-D5A5988D2D1A}" srcOrd="0" destOrd="0" presId="urn:microsoft.com/office/officeart/2005/8/layout/hierarchy3"/>
    <dgm:cxn modelId="{A8970981-EBD9-4B1E-916E-DB335BBA210A}" type="presOf" srcId="{830607F8-4ED6-4C53-8042-CCE34FF25602}" destId="{FCC67ABC-6291-4F87-AF4F-5E63EFACD504}" srcOrd="0" destOrd="0" presId="urn:microsoft.com/office/officeart/2005/8/layout/hierarchy3"/>
    <dgm:cxn modelId="{D453BE81-1A11-4FF1-9B23-4F977746B6D8}" srcId="{830607F8-4ED6-4C53-8042-CCE34FF25602}" destId="{CA266116-C916-4D05-8BC5-BFFB6AB9BC1C}" srcOrd="1" destOrd="0" parTransId="{C6E44CB0-BC7B-4F3F-B850-7A843985C67E}" sibTransId="{654374ED-1E9D-4C06-81DF-E888D135AAF6}"/>
    <dgm:cxn modelId="{61F3A94B-529F-4500-ABE4-267F3A4CA292}" type="presOf" srcId="{8FF1144F-EA12-4D14-B60F-8A36038CCBD2}" destId="{F77641F9-D86A-4808-A9D2-504EA467315D}" srcOrd="0" destOrd="0" presId="urn:microsoft.com/office/officeart/2005/8/layout/hierarchy3"/>
    <dgm:cxn modelId="{6AEC0FAD-6D07-481F-A879-A3356E7B7909}" type="presOf" srcId="{830607F8-4ED6-4C53-8042-CCE34FF25602}" destId="{D346F73F-9F67-46ED-89CE-A620BD5A9468}" srcOrd="1" destOrd="0" presId="urn:microsoft.com/office/officeart/2005/8/layout/hierarchy3"/>
    <dgm:cxn modelId="{32CA6C8A-E685-4A75-B9DB-74A73A1C9953}" srcId="{F366C791-737D-4FF9-B792-020892AE4E48}" destId="{830607F8-4ED6-4C53-8042-CCE34FF25602}" srcOrd="0" destOrd="0" parTransId="{4F3CBD76-C128-46B2-80F3-374BB8C035F0}" sibTransId="{9422FF69-28AD-4E01-B512-09170B5A9D95}"/>
    <dgm:cxn modelId="{5F12C82F-29CB-4ED3-AF11-BBE9B73C2AED}" srcId="{830607F8-4ED6-4C53-8042-CCE34FF25602}" destId="{8FF1144F-EA12-4D14-B60F-8A36038CCBD2}" srcOrd="0" destOrd="0" parTransId="{31AEE3FB-FD42-41BC-BE5F-C090C35C1A44}" sibTransId="{FCC6D402-67F0-4A1F-B13E-A74B606AF8A8}"/>
    <dgm:cxn modelId="{9C47BEE4-78FD-4DD3-AD1B-D9F80E3E0621}" type="presParOf" srcId="{AF86FD27-350A-4942-BD2F-FC52A6964E01}" destId="{AE09C8A4-481A-466E-837F-58AF4DBEAA7E}" srcOrd="0" destOrd="0" presId="urn:microsoft.com/office/officeart/2005/8/layout/hierarchy3"/>
    <dgm:cxn modelId="{0DB29326-14B3-4C5E-8E33-EC82A6BC782C}" type="presParOf" srcId="{AE09C8A4-481A-466E-837F-58AF4DBEAA7E}" destId="{141172B8-C9DC-49F5-9437-BD6FF68438DF}" srcOrd="0" destOrd="0" presId="urn:microsoft.com/office/officeart/2005/8/layout/hierarchy3"/>
    <dgm:cxn modelId="{0DB56A6D-033F-4407-B4C0-683377437610}" type="presParOf" srcId="{141172B8-C9DC-49F5-9437-BD6FF68438DF}" destId="{FCC67ABC-6291-4F87-AF4F-5E63EFACD504}" srcOrd="0" destOrd="0" presId="urn:microsoft.com/office/officeart/2005/8/layout/hierarchy3"/>
    <dgm:cxn modelId="{355114C7-C2A5-49BF-B14F-F390EB64FA3C}" type="presParOf" srcId="{141172B8-C9DC-49F5-9437-BD6FF68438DF}" destId="{D346F73F-9F67-46ED-89CE-A620BD5A9468}" srcOrd="1" destOrd="0" presId="urn:microsoft.com/office/officeart/2005/8/layout/hierarchy3"/>
    <dgm:cxn modelId="{68664A25-5289-4D02-A33D-2BF143648BBC}" type="presParOf" srcId="{AE09C8A4-481A-466E-837F-58AF4DBEAA7E}" destId="{DE7A43FF-2FE7-4B4C-80DA-FF286E394825}" srcOrd="1" destOrd="0" presId="urn:microsoft.com/office/officeart/2005/8/layout/hierarchy3"/>
    <dgm:cxn modelId="{D2AABA87-AFFB-4BD4-B61D-D1E6226BF4F4}" type="presParOf" srcId="{DE7A43FF-2FE7-4B4C-80DA-FF286E394825}" destId="{06DC22BD-4C94-40EF-9465-6C9831FD780C}" srcOrd="0" destOrd="0" presId="urn:microsoft.com/office/officeart/2005/8/layout/hierarchy3"/>
    <dgm:cxn modelId="{1AD2D5C0-486E-4950-8DC3-ACB9137967E9}" type="presParOf" srcId="{DE7A43FF-2FE7-4B4C-80DA-FF286E394825}" destId="{F77641F9-D86A-4808-A9D2-504EA467315D}" srcOrd="1" destOrd="0" presId="urn:microsoft.com/office/officeart/2005/8/layout/hierarchy3"/>
    <dgm:cxn modelId="{6ADFD05D-07C0-47DA-B0DB-82D4995EA2C6}" type="presParOf" srcId="{DE7A43FF-2FE7-4B4C-80DA-FF286E394825}" destId="{FD251E28-8605-48D2-9E00-D5A5988D2D1A}" srcOrd="2" destOrd="0" presId="urn:microsoft.com/office/officeart/2005/8/layout/hierarchy3"/>
    <dgm:cxn modelId="{C2997883-9F12-4732-9989-8E4727B61A5C}" type="presParOf" srcId="{DE7A43FF-2FE7-4B4C-80DA-FF286E394825}" destId="{D6193058-A81B-443C-826A-A7C835F68198}" srcOrd="3" destOrd="0" presId="urn:microsoft.com/office/officeart/2005/8/layout/hierarchy3"/>
  </dgm:cxnLst>
  <dgm:bg>
    <a:solidFill>
      <a:schemeClr val="accent5"/>
    </a:solidFill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01ECCD-A188-4CF8-BE3C-4FC22EB2423C}" type="datetimeFigureOut">
              <a:rPr lang="fr-FR" smtClean="0"/>
              <a:t>27/10/2021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A81275-EC19-4EF8-9FAE-F222DB9886A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058076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 algn="ctr"/>
            <a:r>
              <a:rPr lang="fr-FR" altLang="fr-FR" dirty="0">
                <a:latin typeface="Calibri" pitchFamily="34" charset="0"/>
                <a:ea typeface="ＭＳ Ｐゴシック" pitchFamily="34" charset="-128"/>
              </a:rPr>
              <a:t>Bonjour</a:t>
            </a:r>
            <a:r>
              <a:rPr lang="fr-FR" altLang="fr-FR" baseline="0" dirty="0">
                <a:latin typeface="Calibri" pitchFamily="34" charset="0"/>
                <a:ea typeface="ＭＳ Ｐゴシック" pitchFamily="34" charset="-128"/>
              </a:rPr>
              <a:t> a tous l’honneur nous est donné de partager avec vous ce matin notre communication</a:t>
            </a:r>
          </a:p>
          <a:p>
            <a:pPr lvl="0" algn="ctr"/>
            <a:r>
              <a:rPr lang="fr-FR" sz="1200" baseline="0" dirty="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rPr>
              <a:t>Sur l'évaluation de l’ampleur des UCVM admises au CHUSS</a:t>
            </a:r>
            <a:endParaRPr lang="fr-FR" sz="1200" dirty="0">
              <a:solidFill>
                <a:schemeClr val="tx1"/>
              </a:solidFill>
            </a:endParaRP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E3C57-ABC8-4BBD-96D5-86061C99526A}" type="slidenum">
              <a:rPr lang="fr-FR" smtClean="0">
                <a:solidFill>
                  <a:prstClr val="black"/>
                </a:solidFill>
              </a:rPr>
              <a:pPr/>
              <a:t>1</a:t>
            </a:fld>
            <a:endParaRPr lang="fr-F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919825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Les acidocétoses étaient l’urgence métabolique dominante  avec une fréquence de 78,63%,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suivies des hypoglycémies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A81275-EC19-4EF8-9FAE-F222DB9886A0}" type="slidenum">
              <a:rPr lang="fr-FR" smtClean="0"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635780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 facteur de risque cardiovasculaire a été noté chez</a:t>
            </a:r>
            <a:r>
              <a:rPr lang="fr-FR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fr-F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87,71% des cas ; </a:t>
            </a:r>
            <a:endParaRPr lang="fr-FR" sz="105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Les principaux facteurs retrouvés étaient l’HTA,</a:t>
            </a:r>
            <a:r>
              <a:rPr lang="fr-FR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fr-F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 diabète</a:t>
            </a:r>
            <a:r>
              <a:rPr lang="fr-FR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et</a:t>
            </a:r>
            <a:r>
              <a:rPr lang="fr-F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l’obésité  .</a:t>
            </a:r>
            <a:endParaRPr lang="fr-FR" sz="105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2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A81275-EC19-4EF8-9FAE-F222DB9886A0}" type="slidenum">
              <a:rPr lang="fr-FR" smtClean="0"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418401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" panose="02020603050405020304" pitchFamily="18" charset="0"/>
                <a:cs typeface="Times" panose="02020603050405020304" pitchFamily="18" charset="0"/>
              </a:rPr>
              <a:t>que pouvons nous dire en guise de conclusion?                                        </a:t>
            </a:r>
            <a:endParaRPr lang="fr-FR" sz="3000" kern="1200" dirty="0">
              <a:solidFill>
                <a:schemeClr val="tx1"/>
              </a:solidFill>
              <a:effectLst/>
              <a:latin typeface="Times" panose="02020603050405020304" pitchFamily="18" charset="0"/>
              <a:ea typeface="+mn-ea"/>
              <a:cs typeface="Times" panose="02020603050405020304" pitchFamily="18" charset="0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fr-FR" sz="3000" kern="1200" dirty="0">
                <a:solidFill>
                  <a:schemeClr val="tx1"/>
                </a:solidFill>
                <a:effectLst/>
                <a:latin typeface="Times" panose="02020603050405020304" pitchFamily="18" charset="0"/>
                <a:ea typeface="+mn-ea"/>
                <a:cs typeface="Times" panose="02020603050405020304" pitchFamily="18" charset="0"/>
              </a:rPr>
              <a:t>Cette étude a mis en évidence une importante fréquence des urgences cardiovasculaires et métaboliques dans le service des urgences médicales du CHUSS</a:t>
            </a:r>
          </a:p>
          <a:p>
            <a:pPr marL="457200" marR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fr-FR" sz="3000" kern="1200" dirty="0">
                <a:solidFill>
                  <a:schemeClr val="tx1"/>
                </a:solidFill>
                <a:effectLst/>
                <a:latin typeface="Times" panose="02020603050405020304" pitchFamily="18" charset="0"/>
                <a:ea typeface="+mn-ea"/>
                <a:cs typeface="Times" panose="02020603050405020304" pitchFamily="18" charset="0"/>
              </a:rPr>
              <a:t>puisqu’elle représente 1/5 des admissions du service, </a:t>
            </a:r>
          </a:p>
          <a:p>
            <a:pPr marL="457200" marR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fr-FR" sz="3000" kern="1200" dirty="0">
                <a:solidFill>
                  <a:schemeClr val="tx1"/>
                </a:solidFill>
                <a:effectLst/>
                <a:latin typeface="Times" panose="02020603050405020304" pitchFamily="18" charset="0"/>
                <a:ea typeface="+mn-ea"/>
                <a:cs typeface="Times" panose="02020603050405020304" pitchFamily="18" charset="0"/>
              </a:rPr>
              <a:t>dont principalement les AVC, les insuffisances cardiaques et les acidocétoses diabétiques, </a:t>
            </a:r>
          </a:p>
          <a:p>
            <a:pPr marL="457200" marR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fr-FR" sz="3000" kern="1200" dirty="0">
                <a:solidFill>
                  <a:schemeClr val="tx1"/>
                </a:solidFill>
                <a:effectLst/>
                <a:latin typeface="Times" panose="02020603050405020304" pitchFamily="18" charset="0"/>
                <a:ea typeface="+mn-ea"/>
                <a:cs typeface="Times" panose="02020603050405020304" pitchFamily="18" charset="0"/>
              </a:rPr>
              <a:t>tous létales dans 1/3 des cas au moins. </a:t>
            </a:r>
          </a:p>
          <a:p>
            <a:pPr marL="457200" marR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fr-FR" sz="3000" kern="1200" dirty="0">
                <a:solidFill>
                  <a:schemeClr val="tx1"/>
                </a:solidFill>
                <a:effectLst/>
                <a:latin typeface="Times" panose="02020603050405020304" pitchFamily="18" charset="0"/>
                <a:ea typeface="+mn-ea"/>
                <a:cs typeface="Times" panose="02020603050405020304" pitchFamily="18" charset="0"/>
              </a:rPr>
              <a:t>La sensibilisation des agents sur les protocoles, </a:t>
            </a:r>
          </a:p>
          <a:p>
            <a:pPr marL="457200" marR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fr-FR" sz="3000" kern="1200" dirty="0">
                <a:solidFill>
                  <a:schemeClr val="tx1"/>
                </a:solidFill>
                <a:effectLst/>
                <a:latin typeface="Times" panose="02020603050405020304" pitchFamily="18" charset="0"/>
                <a:ea typeface="+mn-ea"/>
                <a:cs typeface="Times" panose="02020603050405020304" pitchFamily="18" charset="0"/>
              </a:rPr>
              <a:t>mais surtout l’amélioration du plateau technique du CHUSS </a:t>
            </a:r>
          </a:p>
          <a:p>
            <a:pPr marL="457200" marR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fr-FR" sz="3000" kern="1200" dirty="0">
                <a:solidFill>
                  <a:schemeClr val="tx1"/>
                </a:solidFill>
                <a:effectLst/>
                <a:latin typeface="Times" panose="02020603050405020304" pitchFamily="18" charset="0"/>
                <a:ea typeface="+mn-ea"/>
                <a:cs typeface="Times" panose="02020603050405020304" pitchFamily="18" charset="0"/>
              </a:rPr>
              <a:t>et la prévention des facteurs de risque au sein de la population </a:t>
            </a:r>
          </a:p>
          <a:p>
            <a:pPr marL="457200" marR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fr-FR" sz="3000" kern="1200" dirty="0">
                <a:solidFill>
                  <a:schemeClr val="tx1"/>
                </a:solidFill>
                <a:effectLst/>
                <a:latin typeface="Times" panose="02020603050405020304" pitchFamily="18" charset="0"/>
                <a:ea typeface="+mn-ea"/>
                <a:cs typeface="Times" panose="02020603050405020304" pitchFamily="18" charset="0"/>
              </a:rPr>
              <a:t>contribueront à réduire la </a:t>
            </a:r>
            <a:r>
              <a:rPr lang="fr-FR" sz="3000" kern="1200" dirty="0" err="1">
                <a:solidFill>
                  <a:schemeClr val="tx1"/>
                </a:solidFill>
                <a:effectLst/>
                <a:latin typeface="Times" panose="02020603050405020304" pitchFamily="18" charset="0"/>
                <a:ea typeface="+mn-ea"/>
                <a:cs typeface="Times" panose="02020603050405020304" pitchFamily="18" charset="0"/>
              </a:rPr>
              <a:t>morbi</a:t>
            </a:r>
            <a:r>
              <a:rPr lang="fr-FR" sz="3000" kern="1200" dirty="0">
                <a:solidFill>
                  <a:schemeClr val="tx1"/>
                </a:solidFill>
                <a:effectLst/>
                <a:latin typeface="Times" panose="02020603050405020304" pitchFamily="18" charset="0"/>
                <a:ea typeface="+mn-ea"/>
                <a:cs typeface="Times" panose="02020603050405020304" pitchFamily="18" charset="0"/>
              </a:rPr>
              <a:t>-mortalité de ces pathologies</a:t>
            </a:r>
            <a:r>
              <a:rPr lang="fr-F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A81275-EC19-4EF8-9FAE-F222DB9886A0}" type="slidenum">
              <a:rPr lang="fr-FR" smtClean="0"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9451835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baseline="0" dirty="0"/>
              <a:t>Nous sommes au terme de notre présentation.</a:t>
            </a:r>
          </a:p>
          <a:p>
            <a:r>
              <a:rPr lang="fr-FR" baseline="0" dirty="0"/>
              <a:t>Merci pour votre attention soutenue!!!</a:t>
            </a:r>
            <a:endParaRPr lang="fr-FR" dirty="0"/>
          </a:p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1A81275-EC19-4EF8-9FAE-F222DB9886A0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179827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Pour se faire, notre présentation s’articulera selon le plan suivant: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Après une introduction de laquelle nous dégagerons la problématique, nous donnerons les objectifs puis la méthodologie de l’étude.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Ensuite, nous vous présenterons les principaux résultats . Nous terminerons nos propos par une </a:t>
            </a: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conclusion</a:t>
            </a:r>
            <a:r>
              <a:rPr kumimoji="0" lang="fr-FR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.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A81275-EC19-4EF8-9FAE-F222DB9886A0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04976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Wingdings" panose="05000000000000000000" pitchFamily="2" charset="2"/>
              <a:buChar char="§"/>
            </a:pPr>
            <a:r>
              <a:rPr lang="fr-F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Les </a:t>
            </a:r>
            <a:r>
              <a:rPr lang="fr-FR" b="1" dirty="0">
                <a:solidFill>
                  <a:schemeClr val="tx1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Maladies non transmissibles </a:t>
            </a:r>
            <a:r>
              <a:rPr lang="fr-FR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constitue de nos jours un problème de santé publique, 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fr-FR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elles sont </a:t>
            </a:r>
            <a:r>
              <a:rPr lang="fr-F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principalement représentées par les maladies cardio-vasculaires, les cancers, les maladies respiratoires chroniques et le diabète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fr-F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qui</a:t>
            </a:r>
            <a:r>
              <a:rPr lang="fr-FR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sont à </a:t>
            </a:r>
            <a:r>
              <a:rPr lang="fr-F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l’échelle mondiale, la principale cause de mortalité, tuant chaque année davantage de personnes que l’ensemble des autres causes réunies :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fr-F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Avec 71% des décès dans le monde dont Chaque année, 15 millions de personnes, âgées entre 30 à 69 ans.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A81275-EC19-4EF8-9FAE-F222DB9886A0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904807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fr-FR" sz="1200" b="1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Comment avons-nous procédé?</a:t>
            </a: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fr-FR" sz="1200" b="1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Nous avons réalisé </a:t>
            </a:r>
            <a:r>
              <a:rPr lang="fr-FR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une </a:t>
            </a:r>
            <a:r>
              <a:rPr lang="fr-F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étude transversale descriptive pendant 12 mois,  du 22/03/18 au 21/02/19,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dans le </a:t>
            </a:r>
            <a:r>
              <a:rPr lang="fr-FR" dirty="0">
                <a:solidFill>
                  <a:schemeClr val="tx1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Service des urgences médicales et les Services d’hospitalisation du</a:t>
            </a:r>
            <a:r>
              <a:rPr lang="fr-FR" baseline="0" dirty="0">
                <a:solidFill>
                  <a:schemeClr val="tx1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fr-FR" dirty="0">
                <a:solidFill>
                  <a:schemeClr val="tx1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Département médecine du CHU </a:t>
            </a:r>
            <a:r>
              <a:rPr lang="fr-FR" dirty="0" err="1">
                <a:solidFill>
                  <a:schemeClr val="tx1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souro</a:t>
            </a:r>
            <a:r>
              <a:rPr lang="fr-FR" dirty="0">
                <a:solidFill>
                  <a:schemeClr val="tx1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fr-FR" dirty="0" err="1">
                <a:solidFill>
                  <a:schemeClr val="tx1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Sanou</a:t>
            </a:r>
            <a:endParaRPr lang="fr-FR" dirty="0">
              <a:solidFill>
                <a:schemeClr val="tx1"/>
              </a:solidFill>
              <a:latin typeface="Times" panose="02020603050405020304" pitchFamily="18" charset="0"/>
              <a:cs typeface="Times" panose="02020603050405020304" pitchFamily="18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b="1" baseline="0" dirty="0"/>
              <a:t>Ont été inclus </a:t>
            </a:r>
            <a:r>
              <a:rPr lang="fr-F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tout les patients admis dans le service des urgences au cours de la période d’étude et présentant une urgence cardiovasculaire ou métabolique</a:t>
            </a:r>
            <a:r>
              <a:rPr lang="fr-FR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endParaRPr lang="fr-FR" b="0" baseline="0" dirty="0"/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A81275-EC19-4EF8-9FAE-F222DB9886A0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417400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fr-F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 quels </a:t>
            </a:r>
            <a:r>
              <a:rPr lang="fr-FR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resultats</a:t>
            </a:r>
            <a:r>
              <a:rPr lang="fr-F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somme nous parvenu?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fr-F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Sur 3580 patients admis dans le service pendant la période d’étude, 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fr-F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765 cas d’urgences cardiovasculaires et métaboliques ont été colligés,  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fr-F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soit un taux d’admission de 21,37%.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A81275-EC19-4EF8-9FAE-F222DB9886A0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747737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L’âge moyen des cas était de 56</a:t>
            </a:r>
            <a:r>
              <a:rPr lang="fr-FR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ans, FAIRE UN DIAGRAMME EN BARRE VERTICAL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les moins de 60 ans représentaient la moitié des cas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Les hommes représentaient plus de la moitié des cas,  56%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A81275-EC19-4EF8-9FAE-F222DB9886A0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393749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dirty="0"/>
              <a:t>4 cas sur 10 résidaient hors de la ville de bobo</a:t>
            </a:r>
            <a:r>
              <a:rPr lang="fr-FR" baseline="0" dirty="0"/>
              <a:t>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baseline="0" dirty="0"/>
              <a:t>et plus de la moitié, soit</a:t>
            </a:r>
            <a:r>
              <a:rPr lang="fr-FR" dirty="0"/>
              <a:t> 55,6% était non</a:t>
            </a:r>
            <a:r>
              <a:rPr lang="fr-FR" baseline="0" dirty="0"/>
              <a:t> scolarisée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A81275-EC19-4EF8-9FAE-F222DB9886A0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5757944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Les UCV représentaient 18,43% des admissions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et les urgences métaboliques 3,27%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A81275-EC19-4EF8-9FAE-F222DB9886A0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448332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Parmi les UCV, les accidents vasculaires cérébraux </a:t>
            </a:r>
            <a:r>
              <a:rPr lang="fr-FR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representaient</a:t>
            </a:r>
            <a:r>
              <a:rPr lang="fr-F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plus de la moitié des cas,</a:t>
            </a:r>
            <a:r>
              <a:rPr lang="fr-FR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soit 52%</a:t>
            </a:r>
            <a:endParaRPr lang="fr-FR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fr-F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suivaient les </a:t>
            </a:r>
            <a:r>
              <a:rPr lang="fr-FR" sz="1200" dirty="0">
                <a:solidFill>
                  <a:schemeClr val="tx1"/>
                </a:solidFill>
                <a:effectLst/>
              </a:rPr>
              <a:t>Insuffisances</a:t>
            </a:r>
            <a:r>
              <a:rPr lang="fr-F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cardiaques, 1/3 des cas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A81275-EC19-4EF8-9FAE-F222DB9886A0}" type="slidenum">
              <a:rPr lang="fr-FR" smtClean="0"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711775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1"/>
          <p:cNvGraphicFramePr>
            <a:graphicFrameLocks noChangeAspect="1"/>
          </p:cNvGraphicFramePr>
          <p:nvPr/>
        </p:nvGraphicFramePr>
        <p:xfrm>
          <a:off x="0" y="0"/>
          <a:ext cx="1571625" cy="152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26" r:id="rId3" imgW="5630061" imgH="4723810" progId="">
                  <p:embed/>
                </p:oleObj>
              </mc:Choice>
              <mc:Fallback>
                <p:oleObj r:id="rId3" imgW="5630061" imgH="472381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6572" r="7399"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71625" cy="1524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Picture 17" descr="logo_inssa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3175" y="0"/>
            <a:ext cx="1520825" cy="1643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Box 9"/>
          <p:cNvSpPr txBox="1">
            <a:spLocks noChangeArrowheads="1"/>
          </p:cNvSpPr>
          <p:nvPr/>
        </p:nvSpPr>
        <p:spPr bwMode="auto">
          <a:xfrm>
            <a:off x="2667000" y="152400"/>
            <a:ext cx="426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7" name="Rectangle 13"/>
          <p:cNvSpPr>
            <a:spLocks noChangeArrowheads="1"/>
          </p:cNvSpPr>
          <p:nvPr/>
        </p:nvSpPr>
        <p:spPr bwMode="auto">
          <a:xfrm>
            <a:off x="0" y="3071813"/>
            <a:ext cx="9144000" cy="428625"/>
          </a:xfrm>
          <a:prstGeom prst="horizontalScroll">
            <a:avLst/>
          </a:prstGeom>
          <a:blipFill>
            <a:blip r:embed="rId6">
              <a:lum bright="17000"/>
            </a:blip>
            <a:tile tx="0" ty="0" sx="100000" sy="100000" flip="none" algn="tl"/>
          </a:blipFill>
          <a:ln w="28575">
            <a:solidFill>
              <a:srgbClr val="C00000"/>
            </a:solidFill>
            <a:miter lim="800000"/>
            <a:headEnd/>
            <a:tailEnd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fr-FR">
              <a:ln w="76200">
                <a:solidFill>
                  <a:srgbClr val="000000"/>
                </a:solidFill>
              </a:ln>
              <a:solidFill>
                <a:srgbClr val="000000"/>
              </a:solidFill>
            </a:endParaRP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752600"/>
            <a:ext cx="7772400" cy="1143000"/>
          </a:xfrm>
        </p:spPr>
        <p:txBody>
          <a:bodyPr/>
          <a:lstStyle>
            <a:lvl1pPr>
              <a:defRPr smtClean="0">
                <a:solidFill>
                  <a:srgbClr val="008900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b="1" smtClean="0">
                <a:solidFill>
                  <a:srgbClr val="990033"/>
                </a:solidFill>
              </a:defRPr>
            </a:lvl1pPr>
          </a:lstStyle>
          <a:p>
            <a:r>
              <a:rPr lang="fr-FR"/>
              <a:t>Modifiez le style des sous-titres du masque</a:t>
            </a:r>
            <a:endParaRPr lang="fr-FR" dirty="0"/>
          </a:p>
        </p:txBody>
      </p:sp>
      <p:sp>
        <p:nvSpPr>
          <p:cNvPr id="9" name="Espace réservé de la date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FBA590A-1395-4848-B792-DC61B2ABB127}" type="datetime1">
              <a:rPr lang="fr-FR" smtClean="0"/>
              <a:t>27/10/2021</a:t>
            </a:fld>
            <a:endParaRPr lang="fr-FR"/>
          </a:p>
        </p:txBody>
      </p:sp>
      <p:sp>
        <p:nvSpPr>
          <p:cNvPr id="10" name="Espace réservé du numéro de diapositive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1131601-E4A2-43E3-801E-4F8DB5EDAE67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717605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fr-FR" noProof="0"/>
              <a:t>Cliquez sur l'icône pour ajouter une image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028700" cy="457200"/>
          </a:xfrm>
        </p:spPr>
        <p:txBody>
          <a:bodyPr/>
          <a:lstStyle>
            <a:lvl1pPr algn="l">
              <a:defRPr sz="1200" smtClean="0">
                <a:solidFill>
                  <a:srgbClr val="227100"/>
                </a:solidFill>
              </a:defRPr>
            </a:lvl1pPr>
          </a:lstStyle>
          <a:p>
            <a:fld id="{1F612FE4-3DC6-4E41-B8CC-6DB9CC6A68CD}" type="datetime1">
              <a:rPr lang="fr-FR" smtClean="0"/>
              <a:t>27/10/2021</a:t>
            </a:fld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929438" y="6286500"/>
            <a:ext cx="1071562" cy="457200"/>
          </a:xfrm>
        </p:spPr>
        <p:txBody>
          <a:bodyPr/>
          <a:lstStyle>
            <a:lvl1pPr algn="ctr">
              <a:defRPr sz="1200" smtClean="0">
                <a:solidFill>
                  <a:srgbClr val="227100"/>
                </a:solidFill>
              </a:defRPr>
            </a:lvl1pPr>
          </a:lstStyle>
          <a:p>
            <a:fld id="{F1131601-E4A2-43E3-801E-4F8DB5EDAE67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66110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243013" cy="457200"/>
          </a:xfrm>
        </p:spPr>
        <p:txBody>
          <a:bodyPr/>
          <a:lstStyle>
            <a:lvl1pPr algn="l">
              <a:defRPr sz="1200" smtClean="0">
                <a:solidFill>
                  <a:srgbClr val="227100"/>
                </a:solidFill>
              </a:defRPr>
            </a:lvl1pPr>
          </a:lstStyle>
          <a:p>
            <a:fld id="{3209FC7A-145E-43E0-B8B1-02DF8B8FF6DB}" type="datetime1">
              <a:rPr lang="fr-FR" smtClean="0"/>
              <a:t>27/10/2021</a:t>
            </a:fld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858000" y="6215063"/>
            <a:ext cx="1071563" cy="457200"/>
          </a:xfrm>
        </p:spPr>
        <p:txBody>
          <a:bodyPr/>
          <a:lstStyle>
            <a:lvl1pPr algn="ctr">
              <a:defRPr sz="1200" smtClean="0">
                <a:solidFill>
                  <a:srgbClr val="227100"/>
                </a:solidFill>
              </a:defRPr>
            </a:lvl1pPr>
          </a:lstStyle>
          <a:p>
            <a:fld id="{F1131601-E4A2-43E3-801E-4F8DB5EDAE67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86714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171575" cy="457200"/>
          </a:xfrm>
        </p:spPr>
        <p:txBody>
          <a:bodyPr/>
          <a:lstStyle>
            <a:lvl1pPr>
              <a:defRPr sz="1200" smtClean="0">
                <a:solidFill>
                  <a:srgbClr val="227100"/>
                </a:solidFill>
              </a:defRPr>
            </a:lvl1pPr>
          </a:lstStyle>
          <a:p>
            <a:fld id="{DA4B6BDB-580B-4ABD-AF48-0701124634BA}" type="datetime1">
              <a:rPr lang="fr-FR" smtClean="0"/>
              <a:t>27/10/2021</a:t>
            </a:fld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858000" y="6215063"/>
            <a:ext cx="1071563" cy="457200"/>
          </a:xfrm>
        </p:spPr>
        <p:txBody>
          <a:bodyPr/>
          <a:lstStyle>
            <a:lvl1pPr algn="ctr">
              <a:defRPr sz="1200" smtClean="0">
                <a:solidFill>
                  <a:srgbClr val="227100"/>
                </a:solidFill>
              </a:defRPr>
            </a:lvl1pPr>
          </a:lstStyle>
          <a:p>
            <a:fld id="{F1131601-E4A2-43E3-801E-4F8DB5EDAE67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153427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3384607-3B1F-477E-B1B2-C5934176B965}" type="datetime1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27/10/2021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656B0C-BCD9-4AC2-8279-311BA2AE8735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429118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A4AB9C6-75CE-49BE-860D-B65AC8AE9B19}" type="datetime1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27/10/2021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656B0C-BCD9-4AC2-8279-311BA2AE8735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806002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CB0E490-D3E4-4871-9389-4B7F453DFD96}" type="datetime1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27/10/2021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656B0C-BCD9-4AC2-8279-311BA2AE8735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258534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7C27635-C5CA-4EBA-8F17-6A013365A147}" type="datetime1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27/10/2021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656B0C-BCD9-4AC2-8279-311BA2AE8735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894140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13BE4EB-C052-4A5C-B6A3-7F45255AB20D}" type="datetime1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27/10/2021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656B0C-BCD9-4AC2-8279-311BA2AE8735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0619271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8C92D81-69FA-410C-A444-0E75C50B8C20}" type="datetime1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27/10/2021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656B0C-BCD9-4AC2-8279-311BA2AE8735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4969559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36AAF5B-3DA5-4F04-B8AD-12081E8E858A}" type="datetime1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27/10/2021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656B0C-BCD9-4AC2-8279-311BA2AE8735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444395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rgbClr val="990033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008900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858000" y="6215063"/>
            <a:ext cx="1071563" cy="457200"/>
          </a:xfrm>
        </p:spPr>
        <p:txBody>
          <a:bodyPr/>
          <a:lstStyle>
            <a:lvl1pPr algn="ctr">
              <a:defRPr sz="1200" smtClean="0">
                <a:solidFill>
                  <a:srgbClr val="227100"/>
                </a:solidFill>
              </a:defRPr>
            </a:lvl1pPr>
          </a:lstStyle>
          <a:p>
            <a:fld id="{F1131601-E4A2-43E3-801E-4F8DB5EDAE67}" type="slidenum">
              <a:rPr lang="fr-FR"/>
              <a:pPr/>
              <a:t>‹N°›</a:t>
            </a:fld>
            <a:endParaRPr lang="fr-FR"/>
          </a:p>
        </p:txBody>
      </p:sp>
      <p:sp>
        <p:nvSpPr>
          <p:cNvPr id="5" name="Espace réservé de la date 5"/>
          <p:cNvSpPr>
            <a:spLocks noGrp="1" noChangeArrowheads="1"/>
          </p:cNvSpPr>
          <p:nvPr>
            <p:ph type="dt" sz="half" idx="11"/>
          </p:nvPr>
        </p:nvSpPr>
        <p:spPr/>
        <p:txBody>
          <a:bodyPr/>
          <a:lstStyle>
            <a:lvl1pPr algn="l">
              <a:defRPr sz="1200" smtClean="0">
                <a:solidFill>
                  <a:srgbClr val="227100"/>
                </a:solidFill>
              </a:defRPr>
            </a:lvl1pPr>
          </a:lstStyle>
          <a:p>
            <a:fld id="{91F1EA09-5B9B-4FF6-8321-B0A880E251F4}" type="datetime1">
              <a:rPr lang="fr-FR" smtClean="0"/>
              <a:t>27/10/2021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1131367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081A4C1-22BC-4EC3-948F-AF382C6EF835}" type="datetime1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27/10/2021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656B0C-BCD9-4AC2-8279-311BA2AE8735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0679355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586FF39-73F4-4CDD-A35B-C616D17C570C}" type="datetime1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27/10/2021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656B0C-BCD9-4AC2-8279-311BA2AE8735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8442227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24DBD29-440C-476D-8537-EDFB47CAED88}" type="datetime1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27/10/2021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656B0C-BCD9-4AC2-8279-311BA2AE8735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3470225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37D3BB8-75F0-45D8-BF92-18BFE68FD66E}" type="datetime1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27/10/2021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656B0C-BCD9-4AC2-8279-311BA2AE8735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58712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>
                <a:solidFill>
                  <a:srgbClr val="C00000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3000">
                <a:solidFill>
                  <a:srgbClr val="008900"/>
                </a:solidFill>
              </a:defRPr>
            </a:lvl1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algn="ctr">
              <a:defRPr sz="1200" smtClean="0">
                <a:solidFill>
                  <a:srgbClr val="227100"/>
                </a:solidFill>
              </a:defRPr>
            </a:lvl1pPr>
          </a:lstStyle>
          <a:p>
            <a:fld id="{F1131601-E4A2-43E3-801E-4F8DB5EDAE67}" type="slidenum">
              <a:rPr lang="fr-FR"/>
              <a:pPr/>
              <a:t>‹N°›</a:t>
            </a:fld>
            <a:endParaRPr lang="fr-FR"/>
          </a:p>
        </p:txBody>
      </p:sp>
      <p:sp>
        <p:nvSpPr>
          <p:cNvPr id="5" name="Espace réservé de la date 5"/>
          <p:cNvSpPr>
            <a:spLocks noGrp="1" noChangeArrowheads="1"/>
          </p:cNvSpPr>
          <p:nvPr>
            <p:ph type="dt" sz="half" idx="11"/>
          </p:nvPr>
        </p:nvSpPr>
        <p:spPr>
          <a:xfrm>
            <a:off x="714375" y="6215063"/>
            <a:ext cx="1500188" cy="457200"/>
          </a:xfrm>
        </p:spPr>
        <p:txBody>
          <a:bodyPr/>
          <a:lstStyle>
            <a:lvl1pPr algn="l">
              <a:defRPr sz="1200" smtClean="0">
                <a:solidFill>
                  <a:srgbClr val="227100"/>
                </a:solidFill>
              </a:defRPr>
            </a:lvl1pPr>
          </a:lstStyle>
          <a:p>
            <a:fld id="{45671223-A4FB-4F6D-9D28-E4036EA924E7}" type="datetime1">
              <a:rPr lang="fr-FR" smtClean="0"/>
              <a:t>27/10/2021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75627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rgbClr val="C00000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rgbClr val="008900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algn="ctr">
              <a:defRPr smtClean="0">
                <a:solidFill>
                  <a:srgbClr val="227100"/>
                </a:solidFill>
              </a:defRPr>
            </a:lvl1pPr>
          </a:lstStyle>
          <a:p>
            <a:fld id="{F1131601-E4A2-43E3-801E-4F8DB5EDAE67}" type="slidenum">
              <a:rPr lang="fr-FR"/>
              <a:pPr/>
              <a:t>‹N°›</a:t>
            </a:fld>
            <a:endParaRPr lang="fr-FR"/>
          </a:p>
        </p:txBody>
      </p:sp>
      <p:sp>
        <p:nvSpPr>
          <p:cNvPr id="5" name="Espace réservé de la date 5"/>
          <p:cNvSpPr>
            <a:spLocks noGrp="1" noChangeArrowheads="1"/>
          </p:cNvSpPr>
          <p:nvPr>
            <p:ph type="dt" sz="half" idx="11"/>
          </p:nvPr>
        </p:nvSpPr>
        <p:spPr>
          <a:xfrm>
            <a:off x="714375" y="6215063"/>
            <a:ext cx="1143000" cy="457200"/>
          </a:xfrm>
        </p:spPr>
        <p:txBody>
          <a:bodyPr/>
          <a:lstStyle>
            <a:lvl1pPr algn="l">
              <a:defRPr sz="1200" smtClean="0">
                <a:solidFill>
                  <a:srgbClr val="227100"/>
                </a:solidFill>
              </a:defRPr>
            </a:lvl1pPr>
          </a:lstStyle>
          <a:p>
            <a:fld id="{AC503B2B-6CB4-4345-86B1-FA66385D6A75}" type="datetime1">
              <a:rPr lang="fr-FR" smtClean="0"/>
              <a:t>27/10/2021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385049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Espace réservé de la date 4"/>
          <p:cNvSpPr>
            <a:spLocks noGrp="1" noChangeArrowheads="1"/>
          </p:cNvSpPr>
          <p:nvPr>
            <p:ph type="dt" sz="half" idx="10"/>
          </p:nvPr>
        </p:nvSpPr>
        <p:spPr>
          <a:xfrm>
            <a:off x="714375" y="6215063"/>
            <a:ext cx="1214438" cy="457200"/>
          </a:xfrm>
        </p:spPr>
        <p:txBody>
          <a:bodyPr/>
          <a:lstStyle>
            <a:lvl1pPr algn="l">
              <a:defRPr sz="1200" smtClean="0">
                <a:solidFill>
                  <a:srgbClr val="227100"/>
                </a:solidFill>
              </a:defRPr>
            </a:lvl1pPr>
          </a:lstStyle>
          <a:p>
            <a:fld id="{5583588A-2C83-4517-9308-F22A9F1E2EB1}" type="datetime1">
              <a:rPr lang="fr-FR" smtClean="0"/>
              <a:t>27/10/2021</a:t>
            </a:fld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786563" y="6215063"/>
            <a:ext cx="1071562" cy="457200"/>
          </a:xfrm>
        </p:spPr>
        <p:txBody>
          <a:bodyPr/>
          <a:lstStyle>
            <a:lvl1pPr algn="ctr">
              <a:defRPr sz="1200" smtClean="0">
                <a:solidFill>
                  <a:srgbClr val="227100"/>
                </a:solidFill>
              </a:defRPr>
            </a:lvl1pPr>
          </a:lstStyle>
          <a:p>
            <a:fld id="{F1131601-E4A2-43E3-801E-4F8DB5EDAE67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20482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4348" y="274638"/>
            <a:ext cx="7972452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2910" y="1535113"/>
            <a:ext cx="385447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2910" y="2174875"/>
            <a:ext cx="3854478" cy="3951288"/>
          </a:xfrm>
        </p:spPr>
        <p:txBody>
          <a:bodyPr/>
          <a:lstStyle>
            <a:lvl1pPr>
              <a:defRPr sz="2400">
                <a:solidFill>
                  <a:srgbClr val="990033"/>
                </a:solidFill>
              </a:defRPr>
            </a:lvl1pPr>
            <a:lvl2pPr>
              <a:defRPr sz="2000">
                <a:solidFill>
                  <a:srgbClr val="00A500"/>
                </a:solidFill>
              </a:defRPr>
            </a:lvl2pPr>
            <a:lvl3pPr>
              <a:defRPr sz="1800">
                <a:solidFill>
                  <a:srgbClr val="990033"/>
                </a:solidFill>
              </a:defRPr>
            </a:lvl3pPr>
            <a:lvl4pPr>
              <a:defRPr sz="1600">
                <a:solidFill>
                  <a:srgbClr val="227100"/>
                </a:solidFill>
              </a:defRPr>
            </a:lvl4pPr>
            <a:lvl5pPr>
              <a:defRPr sz="1600">
                <a:solidFill>
                  <a:srgbClr val="743515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solidFill>
                  <a:srgbClr val="990033"/>
                </a:solidFill>
              </a:defRPr>
            </a:lvl1pPr>
            <a:lvl2pPr>
              <a:defRPr sz="2000">
                <a:solidFill>
                  <a:srgbClr val="00A500"/>
                </a:solidFill>
              </a:defRPr>
            </a:lvl2pPr>
            <a:lvl3pPr>
              <a:defRPr sz="1800">
                <a:solidFill>
                  <a:srgbClr val="800000"/>
                </a:solidFill>
              </a:defRPr>
            </a:lvl3pPr>
            <a:lvl4pPr>
              <a:defRPr sz="1600">
                <a:solidFill>
                  <a:srgbClr val="227100"/>
                </a:solidFill>
              </a:defRPr>
            </a:lvl4pPr>
            <a:lvl5pPr>
              <a:defRPr sz="1600">
                <a:solidFill>
                  <a:srgbClr val="800000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243013" cy="457200"/>
          </a:xfrm>
        </p:spPr>
        <p:txBody>
          <a:bodyPr/>
          <a:lstStyle>
            <a:lvl1pPr algn="l">
              <a:defRPr sz="1200" smtClean="0">
                <a:solidFill>
                  <a:srgbClr val="227100"/>
                </a:solidFill>
              </a:defRPr>
            </a:lvl1pPr>
          </a:lstStyle>
          <a:p>
            <a:fld id="{F90F6FDB-E77D-4656-A8D2-250533C1FBD7}" type="datetime1">
              <a:rPr lang="fr-FR" smtClean="0"/>
              <a:t>27/10/2021</a:t>
            </a:fld>
            <a:endParaRPr lang="fr-FR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786563" y="6215063"/>
            <a:ext cx="1071562" cy="457200"/>
          </a:xfrm>
        </p:spPr>
        <p:txBody>
          <a:bodyPr/>
          <a:lstStyle>
            <a:lvl1pPr algn="ctr">
              <a:defRPr smtClean="0">
                <a:solidFill>
                  <a:srgbClr val="227100"/>
                </a:solidFill>
              </a:defRPr>
            </a:lvl1pPr>
          </a:lstStyle>
          <a:p>
            <a:fld id="{F1131601-E4A2-43E3-801E-4F8DB5EDAE67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65869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171575" cy="457200"/>
          </a:xfrm>
        </p:spPr>
        <p:txBody>
          <a:bodyPr/>
          <a:lstStyle>
            <a:lvl1pPr algn="l">
              <a:defRPr sz="1200" smtClean="0">
                <a:solidFill>
                  <a:srgbClr val="227100"/>
                </a:solidFill>
              </a:defRPr>
            </a:lvl1pPr>
          </a:lstStyle>
          <a:p>
            <a:fld id="{2DCCC6A3-81EF-40B5-8ED5-47C5D773ED93}" type="datetime1">
              <a:rPr lang="fr-FR" smtClean="0"/>
              <a:t>27/10/2021</a:t>
            </a:fld>
            <a:endParaRPr lang="fr-F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786563" y="6215063"/>
            <a:ext cx="1071562" cy="457200"/>
          </a:xfrm>
        </p:spPr>
        <p:txBody>
          <a:bodyPr/>
          <a:lstStyle>
            <a:lvl1pPr algn="ctr">
              <a:defRPr smtClean="0">
                <a:solidFill>
                  <a:srgbClr val="227100"/>
                </a:solidFill>
              </a:defRPr>
            </a:lvl1pPr>
          </a:lstStyle>
          <a:p>
            <a:fld id="{F1131601-E4A2-43E3-801E-4F8DB5EDAE67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779248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243013" cy="457200"/>
          </a:xfrm>
        </p:spPr>
        <p:txBody>
          <a:bodyPr/>
          <a:lstStyle>
            <a:lvl1pPr algn="l">
              <a:defRPr sz="1200" smtClean="0">
                <a:solidFill>
                  <a:srgbClr val="227100"/>
                </a:solidFill>
              </a:defRPr>
            </a:lvl1pPr>
          </a:lstStyle>
          <a:p>
            <a:fld id="{7E867775-B185-4544-9D3B-0F1FC6FEDB9E}" type="datetime1">
              <a:rPr lang="fr-FR" smtClean="0"/>
              <a:t>27/10/2021</a:t>
            </a:fld>
            <a:endParaRPr lang="fr-FR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786563" y="6215063"/>
            <a:ext cx="1071562" cy="457200"/>
          </a:xfrm>
        </p:spPr>
        <p:txBody>
          <a:bodyPr/>
          <a:lstStyle>
            <a:lvl1pPr algn="ctr">
              <a:defRPr smtClean="0">
                <a:solidFill>
                  <a:srgbClr val="227100"/>
                </a:solidFill>
              </a:defRPr>
            </a:lvl1pPr>
          </a:lstStyle>
          <a:p>
            <a:fld id="{F1131601-E4A2-43E3-801E-4F8DB5EDAE67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217342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472" y="273050"/>
            <a:ext cx="2894041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472" y="1435100"/>
            <a:ext cx="2894041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171575" cy="457200"/>
          </a:xfrm>
        </p:spPr>
        <p:txBody>
          <a:bodyPr/>
          <a:lstStyle>
            <a:lvl1pPr algn="l">
              <a:defRPr sz="1200" smtClean="0">
                <a:solidFill>
                  <a:srgbClr val="227100"/>
                </a:solidFill>
              </a:defRPr>
            </a:lvl1pPr>
          </a:lstStyle>
          <a:p>
            <a:fld id="{B2AD9A36-412A-486F-A562-549572EFFE2A}" type="datetime1">
              <a:rPr lang="fr-FR" smtClean="0"/>
              <a:t>27/10/2021</a:t>
            </a:fld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786563" y="6215063"/>
            <a:ext cx="1071562" cy="457200"/>
          </a:xfrm>
        </p:spPr>
        <p:txBody>
          <a:bodyPr/>
          <a:lstStyle>
            <a:lvl1pPr algn="ctr">
              <a:defRPr sz="1200" smtClean="0">
                <a:solidFill>
                  <a:srgbClr val="227100"/>
                </a:solidFill>
              </a:defRPr>
            </a:lvl1pPr>
          </a:lstStyle>
          <a:p>
            <a:fld id="{F1131601-E4A2-43E3-801E-4F8DB5EDAE67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53265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17" descr="logo_inssa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5250" y="5429250"/>
            <a:ext cx="1428750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7772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et modifiez le titre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643063"/>
            <a:ext cx="7772400" cy="446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6563" y="6215063"/>
            <a:ext cx="857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200" smtClean="0">
                <a:solidFill>
                  <a:srgbClr val="227100"/>
                </a:solidFill>
                <a:latin typeface="Arial" charset="0"/>
                <a:ea typeface="ＭＳ Ｐゴシック" pitchFamily="-44" charset="-128"/>
                <a:cs typeface="+mn-cs"/>
              </a:defRPr>
            </a:lvl1pPr>
          </a:lstStyle>
          <a:p>
            <a:fld id="{F1131601-E4A2-43E3-801E-4F8DB5EDAE67}" type="slidenum">
              <a:rPr lang="fr-FR"/>
              <a:pPr/>
              <a:t>‹N°›</a:t>
            </a:fld>
            <a:endParaRPr lang="fr-FR"/>
          </a:p>
        </p:txBody>
      </p:sp>
      <p:grpSp>
        <p:nvGrpSpPr>
          <p:cNvPr id="3078" name="Group 23"/>
          <p:cNvGrpSpPr>
            <a:grpSpLocks/>
          </p:cNvGrpSpPr>
          <p:nvPr/>
        </p:nvGrpSpPr>
        <p:grpSpPr bwMode="auto">
          <a:xfrm rot="5400000">
            <a:off x="-2893218" y="3178968"/>
            <a:ext cx="6572250" cy="500063"/>
            <a:chOff x="0" y="1854"/>
            <a:chExt cx="5760" cy="321"/>
          </a:xfrm>
        </p:grpSpPr>
        <p:sp>
          <p:nvSpPr>
            <p:cNvPr id="1048" name="Rectangle 24"/>
            <p:cNvSpPr>
              <a:spLocks noChangeArrowheads="1"/>
            </p:cNvSpPr>
            <p:nvPr/>
          </p:nvSpPr>
          <p:spPr bwMode="auto">
            <a:xfrm flipV="1">
              <a:off x="4" y="1920"/>
              <a:ext cx="5756" cy="48"/>
            </a:xfrm>
            <a:prstGeom prst="horizontalScroll">
              <a:avLst/>
            </a:prstGeom>
            <a:solidFill>
              <a:srgbClr val="CCFFCC"/>
            </a:solidFill>
            <a:ln w="9525">
              <a:solidFill>
                <a:srgbClr val="743515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fr-FR">
                <a:solidFill>
                  <a:srgbClr val="000000"/>
                </a:solidFill>
              </a:endParaRPr>
            </a:p>
          </p:txBody>
        </p:sp>
        <p:sp>
          <p:nvSpPr>
            <p:cNvPr id="1049" name="Rectangle 25"/>
            <p:cNvSpPr>
              <a:spLocks noChangeArrowheads="1"/>
            </p:cNvSpPr>
            <p:nvPr/>
          </p:nvSpPr>
          <p:spPr bwMode="auto">
            <a:xfrm>
              <a:off x="4" y="1968"/>
              <a:ext cx="5756" cy="85"/>
            </a:xfrm>
            <a:prstGeom prst="horizontalScroll">
              <a:avLst/>
            </a:prstGeom>
            <a:solidFill>
              <a:srgbClr val="99CC00"/>
            </a:solidFill>
            <a:ln w="9525">
              <a:solidFill>
                <a:srgbClr val="00DD4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fr-FR">
                <a:solidFill>
                  <a:srgbClr val="000000"/>
                </a:solidFill>
              </a:endParaRPr>
            </a:p>
          </p:txBody>
        </p:sp>
        <p:sp>
          <p:nvSpPr>
            <p:cNvPr id="1050" name="Rectangle 26"/>
            <p:cNvSpPr>
              <a:spLocks noChangeArrowheads="1"/>
            </p:cNvSpPr>
            <p:nvPr/>
          </p:nvSpPr>
          <p:spPr bwMode="auto">
            <a:xfrm flipV="1">
              <a:off x="4" y="2064"/>
              <a:ext cx="5756" cy="17"/>
            </a:xfrm>
            <a:prstGeom prst="horizontalScroll">
              <a:avLst/>
            </a:prstGeom>
            <a:solidFill>
              <a:srgbClr val="C00000"/>
            </a:solidFill>
            <a:ln w="38100">
              <a:solidFill>
                <a:srgbClr val="00A500"/>
              </a:solidFill>
              <a:miter lim="800000"/>
              <a:headEnd/>
              <a:tailEnd/>
            </a:ln>
            <a:effectLst/>
          </p:spPr>
          <p:txBody>
            <a:bodyPr rot="10800000" wrap="none" anchor="ctr"/>
            <a:lstStyle/>
            <a:p>
              <a:pPr algn="ctr" eaLnBrk="0" hangingPunct="0">
                <a:defRPr/>
              </a:pPr>
              <a:endParaRPr lang="fr-FR">
                <a:solidFill>
                  <a:srgbClr val="0080FF"/>
                </a:solidFill>
                <a:latin typeface="Times" charset="0"/>
              </a:endParaRPr>
            </a:p>
          </p:txBody>
        </p:sp>
        <p:sp>
          <p:nvSpPr>
            <p:cNvPr id="1051" name="Rectangle 27"/>
            <p:cNvSpPr>
              <a:spLocks noChangeArrowheads="1"/>
            </p:cNvSpPr>
            <p:nvPr/>
          </p:nvSpPr>
          <p:spPr bwMode="auto">
            <a:xfrm>
              <a:off x="0" y="1854"/>
              <a:ext cx="5756" cy="321"/>
            </a:xfrm>
            <a:prstGeom prst="horizontalScroll">
              <a:avLst/>
            </a:prstGeom>
            <a:blipFill>
              <a:blip r:embed="rId15">
                <a:lum bright="12000" contrast="1000"/>
              </a:blip>
              <a:tile tx="0" ty="0" sx="100000" sy="100000" flip="none" algn="tl"/>
            </a:blipFill>
            <a:ln w="31750">
              <a:solidFill>
                <a:srgbClr val="C00000"/>
              </a:solidFill>
              <a:miter lim="800000"/>
              <a:headEnd/>
              <a:tailEnd/>
            </a:ln>
            <a:effectLst>
              <a:outerShdw blurRad="50800" dist="38100" dir="10800000" algn="r" rotWithShape="0">
                <a:prstClr val="black">
                  <a:alpha val="40000"/>
                </a:prst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fr-FR">
                <a:solidFill>
                  <a:srgbClr val="000000"/>
                </a:solidFill>
              </a:endParaRPr>
            </a:p>
          </p:txBody>
        </p:sp>
      </p:grpSp>
      <p:sp>
        <p:nvSpPr>
          <p:cNvPr id="13" name="Espace réservé de la date 12"/>
          <p:cNvSpPr>
            <a:spLocks noGrp="1" noChangeArrowheads="1"/>
          </p:cNvSpPr>
          <p:nvPr>
            <p:ph type="dt" sz="half" idx="2"/>
          </p:nvPr>
        </p:nvSpPr>
        <p:spPr>
          <a:xfrm>
            <a:off x="714375" y="6215063"/>
            <a:ext cx="1357313" cy="457200"/>
          </a:xfrm>
          <a:prstGeom prst="rect">
            <a:avLst/>
          </a:prstGeom>
          <a:ln/>
        </p:spPr>
        <p:txBody>
          <a:bodyPr/>
          <a:lstStyle>
            <a:lvl1pPr>
              <a:defRPr sz="1200" smtClean="0">
                <a:solidFill>
                  <a:srgbClr val="227100"/>
                </a:solidFill>
                <a:latin typeface="Arial" charset="0"/>
                <a:ea typeface="ＭＳ Ｐゴシック" pitchFamily="-44" charset="-128"/>
                <a:cs typeface="+mn-cs"/>
              </a:defRPr>
            </a:lvl1pPr>
          </a:lstStyle>
          <a:p>
            <a:fld id="{27D77F66-B3EE-49C6-AB72-24C0EC389D17}" type="datetime1">
              <a:rPr lang="fr-FR" smtClean="0"/>
              <a:t>27/10/2021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460389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C00000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C00000"/>
          </a:solidFill>
          <a:latin typeface="Arial" charset="0"/>
          <a:ea typeface="ＭＳ Ｐゴシック" charset="-128"/>
          <a:cs typeface="ＭＳ Ｐゴシック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C00000"/>
          </a:solidFill>
          <a:latin typeface="Arial" charset="0"/>
          <a:ea typeface="ＭＳ Ｐゴシック" charset="-128"/>
          <a:cs typeface="ＭＳ Ｐゴシック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C00000"/>
          </a:solidFill>
          <a:latin typeface="Arial" charset="0"/>
          <a:ea typeface="ＭＳ Ｐゴシック" charset="-128"/>
          <a:cs typeface="ＭＳ Ｐゴシック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C00000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  <a:ea typeface="ＭＳ Ｐゴシック" charset="-128"/>
          <a:cs typeface="ＭＳ Ｐゴシック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  <a:ea typeface="ＭＳ Ｐゴシック" charset="-128"/>
          <a:cs typeface="ＭＳ Ｐゴシック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  <a:ea typeface="ＭＳ Ｐゴシック" charset="-128"/>
          <a:cs typeface="ＭＳ Ｐゴシック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000">
          <a:solidFill>
            <a:srgbClr val="00A500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§"/>
        <a:defRPr sz="2800">
          <a:solidFill>
            <a:srgbClr val="800000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rgbClr val="00A500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§"/>
        <a:defRPr sz="2000">
          <a:solidFill>
            <a:srgbClr val="800000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Times"/>
        <a:buChar char="•"/>
        <a:defRPr sz="2000">
          <a:solidFill>
            <a:srgbClr val="227100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Font typeface="Times" charset="0"/>
        <a:buChar char="•"/>
        <a:defRPr sz="2000">
          <a:solidFill>
            <a:schemeClr val="accent2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Font typeface="Times" charset="0"/>
        <a:buChar char="•"/>
        <a:defRPr sz="2000">
          <a:solidFill>
            <a:schemeClr val="accent2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Font typeface="Times" charset="0"/>
        <a:buChar char="•"/>
        <a:defRPr sz="2000">
          <a:solidFill>
            <a:schemeClr val="accent2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Font typeface="Times" charset="0"/>
        <a:buChar char="•"/>
        <a:defRPr sz="2000">
          <a:solidFill>
            <a:schemeClr val="accent2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533866A-6A5A-418E-9D93-38F40ABE73A3}" type="datetime1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27/10/2021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656B0C-BCD9-4AC2-8279-311BA2AE8735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603596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4.xml"/><Relationship Id="rId5" Type="http://schemas.openxmlformats.org/officeDocument/2006/relationships/image" Target="../media/image2.jpeg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79512" y="1124744"/>
            <a:ext cx="8784976" cy="1944216"/>
          </a:xfrm>
        </p:spPr>
        <p:txBody>
          <a:bodyPr>
            <a:noAutofit/>
          </a:bodyPr>
          <a:lstStyle/>
          <a:p>
            <a:r>
              <a:rPr lang="fr-FR" dirty="0">
                <a:ln w="0"/>
                <a:blipFill>
                  <a:blip r:embed="rId3"/>
                  <a:tile tx="0" ty="0" sx="100000" sy="100000" flip="none" algn="tl"/>
                </a:blip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" pitchFamily="18" charset="0"/>
                <a:cs typeface="Times" pitchFamily="18" charset="0"/>
              </a:rPr>
              <a:t/>
            </a:r>
            <a:br>
              <a:rPr lang="fr-FR" dirty="0">
                <a:ln w="0"/>
                <a:blipFill>
                  <a:blip r:embed="rId3"/>
                  <a:tile tx="0" ty="0" sx="100000" sy="100000" flip="none" algn="tl"/>
                </a:blip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" pitchFamily="18" charset="0"/>
                <a:cs typeface="Times" pitchFamily="18" charset="0"/>
              </a:rPr>
            </a:br>
            <a:r>
              <a:rPr lang="fr-FR" sz="2400" dirty="0">
                <a:latin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fr-FR" sz="2400" dirty="0">
                <a:latin typeface="Calibri" panose="020F0502020204030204" pitchFamily="34" charset="0"/>
                <a:cs typeface="Times New Roman" panose="02020603050405020304" pitchFamily="18" charset="0"/>
              </a:rPr>
            </a:b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79512" y="3573016"/>
            <a:ext cx="8784976" cy="2088232"/>
          </a:xfrm>
        </p:spPr>
        <p:txBody>
          <a:bodyPr/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FR" sz="2800" u="sng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TRAORE S</a:t>
            </a:r>
            <a:r>
              <a:rPr lang="fr-FR" sz="2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fr-FR" sz="2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800" b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Coulibaly B, </a:t>
            </a:r>
            <a:r>
              <a:rPr lang="fr-FR" sz="2800" b="0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Bagbila</a:t>
            </a:r>
            <a:r>
              <a:rPr lang="fr-FR" sz="2800" b="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WPAH, Yaméogo AA, Nombre Y, Sawadogo SE, </a:t>
            </a:r>
            <a:r>
              <a:rPr lang="fr-FR" sz="2800" b="0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Hema</a:t>
            </a:r>
            <a:r>
              <a:rPr lang="fr-FR" sz="2800" b="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A, </a:t>
            </a:r>
            <a:r>
              <a:rPr lang="fr-FR" sz="2800" b="0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Tougouma</a:t>
            </a:r>
            <a:r>
              <a:rPr lang="fr-FR" sz="2800" b="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JB, </a:t>
            </a:r>
            <a:r>
              <a:rPr lang="fr-FR" sz="2800" b="0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Kyelem</a:t>
            </a:r>
            <a:r>
              <a:rPr lang="fr-FR" sz="2800" b="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CG, </a:t>
            </a:r>
            <a:r>
              <a:rPr lang="fr-FR" sz="2800" b="0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Nikiema</a:t>
            </a:r>
            <a:r>
              <a:rPr lang="fr-FR" sz="2800" b="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Z, Ouédraogo MS, </a:t>
            </a:r>
            <a:r>
              <a:rPr lang="fr-FR" sz="2800" b="0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Sombié</a:t>
            </a:r>
            <a:r>
              <a:rPr lang="fr-FR" sz="2800" b="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I, Yaméogo TM</a:t>
            </a:r>
            <a:endParaRPr lang="fr-BE" sz="2800" b="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fr-FR" sz="2800" b="0" i="1" dirty="0">
                <a:solidFill>
                  <a:schemeClr val="tx1"/>
                </a:solidFill>
                <a:latin typeface="Times" pitchFamily="18" charset="0"/>
                <a:cs typeface="Times" pitchFamily="18" charset="0"/>
              </a:rPr>
              <a:t> </a:t>
            </a:r>
          </a:p>
          <a:p>
            <a:endParaRPr lang="fr-FR" sz="2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1000" b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fr-FR" sz="2800" dirty="0">
              <a:solidFill>
                <a:schemeClr val="tx1"/>
              </a:solidFill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547664" cy="1559491"/>
          </a:xfrm>
          <a:prstGeom prst="rect">
            <a:avLst/>
          </a:prstGeom>
        </p:spPr>
      </p:pic>
      <p:sp>
        <p:nvSpPr>
          <p:cNvPr id="6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fr-FR" sz="1400" dirty="0">
                <a:solidFill>
                  <a:schemeClr val="tx1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1</a:t>
            </a:r>
          </a:p>
        </p:txBody>
      </p:sp>
      <p:sp>
        <p:nvSpPr>
          <p:cNvPr id="5" name="Rectangle 4"/>
          <p:cNvSpPr/>
          <p:nvPr/>
        </p:nvSpPr>
        <p:spPr>
          <a:xfrm>
            <a:off x="251520" y="1553630"/>
            <a:ext cx="864096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fr-FR" sz="2800" b="1" cap="all" dirty="0">
                <a:solidFill>
                  <a:srgbClr val="C00000"/>
                </a:solidFill>
                <a:latin typeface="Sitka Heading" panose="02000505000000020004" pitchFamily="2" charset="0"/>
                <a:cs typeface="Times" panose="02020603050405020304" pitchFamily="18" charset="0"/>
              </a:rPr>
              <a:t>EVALUATION DE L’AMPLEUR DES </a:t>
            </a:r>
          </a:p>
          <a:p>
            <a:pPr lvl="0" algn="ctr"/>
            <a:r>
              <a:rPr lang="fr-FR" sz="2800" b="1" cap="all" dirty="0">
                <a:solidFill>
                  <a:srgbClr val="C00000"/>
                </a:solidFill>
                <a:latin typeface="Sitka Heading" panose="02000505000000020004" pitchFamily="2" charset="0"/>
                <a:cs typeface="Times" panose="02020603050405020304" pitchFamily="18" charset="0"/>
              </a:rPr>
              <a:t>URGENCES CARDIOVASCULAIRES ET METABOLIQUES ADMISES AU CHUSS</a:t>
            </a:r>
            <a:endParaRPr lang="fr-FR" sz="2800" b="1" dirty="0">
              <a:solidFill>
                <a:srgbClr val="C00000"/>
              </a:solidFill>
              <a:latin typeface="Sitka Heading" panose="02000505000000020004" pitchFamily="2" charset="0"/>
              <a:cs typeface="Times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19473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1131601-E4A2-43E3-801E-4F8DB5EDAE67}" type="slidenum">
              <a:rPr lang="fr-FR" smtClean="0"/>
              <a:pPr/>
              <a:t>10</a:t>
            </a:fld>
            <a:endParaRPr lang="fr-FR"/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539552" y="260648"/>
            <a:ext cx="8604448" cy="603312"/>
          </a:xfrm>
          <a:prstGeom prst="rect">
            <a:avLst/>
          </a:prstGeom>
          <a:ln>
            <a:solidFill>
              <a:srgbClr val="2BBE12"/>
            </a:solidFill>
          </a:ln>
        </p:spPr>
        <p:txBody>
          <a:bodyPr/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C00000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C00000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C00000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C00000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C00000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9pPr>
          </a:lstStyle>
          <a:p>
            <a:r>
              <a:rPr lang="fr-FR" kern="0" dirty="0">
                <a:ln w="0"/>
                <a:solidFill>
                  <a:srgbClr val="FF00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RESULTATS (6/7)</a:t>
            </a:r>
            <a:endParaRPr lang="fr-FR" kern="0" dirty="0">
              <a:solidFill>
                <a:srgbClr val="2BBE12"/>
              </a:solidFill>
              <a:latin typeface="Times" panose="02020603050405020304" pitchFamily="18" charset="0"/>
              <a:cs typeface="Times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635912" y="1457960"/>
            <a:ext cx="64117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b="1" u="sng" dirty="0">
                <a:latin typeface="Times New Roman" panose="02020603050405020304" pitchFamily="18" charset="0"/>
                <a:ea typeface="Calibri" panose="020F0502020204030204" pitchFamily="34" charset="0"/>
              </a:rPr>
              <a:t>Distribution des urgences métaboliques</a:t>
            </a:r>
            <a:endParaRPr lang="fr-FR" sz="2400" u="sng" dirty="0"/>
          </a:p>
        </p:txBody>
      </p:sp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6058865"/>
              </p:ext>
            </p:extLst>
          </p:nvPr>
        </p:nvGraphicFramePr>
        <p:xfrm>
          <a:off x="1635913" y="2510770"/>
          <a:ext cx="5888415" cy="20703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6280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6280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96280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51759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chemeClr val="tx1"/>
                          </a:solidFill>
                          <a:effectLst/>
                        </a:rPr>
                        <a:t>Types</a:t>
                      </a:r>
                      <a:endParaRPr lang="fr-FR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000">
                          <a:solidFill>
                            <a:schemeClr val="tx1"/>
                          </a:solidFill>
                          <a:effectLst/>
                        </a:rPr>
                        <a:t>Nombre</a:t>
                      </a:r>
                      <a:endParaRPr lang="fr-FR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chemeClr val="tx1"/>
                          </a:solidFill>
                          <a:effectLst/>
                        </a:rPr>
                        <a:t>%</a:t>
                      </a:r>
                      <a:endParaRPr lang="fr-FR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1759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chemeClr val="tx1"/>
                          </a:solidFill>
                          <a:effectLst/>
                        </a:rPr>
                        <a:t>Acidocétose</a:t>
                      </a:r>
                      <a:endParaRPr lang="fr-FR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chemeClr val="tx1"/>
                          </a:solidFill>
                          <a:effectLst/>
                        </a:rPr>
                        <a:t>92</a:t>
                      </a:r>
                      <a:endParaRPr lang="fr-FR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000" b="1" dirty="0">
                          <a:solidFill>
                            <a:srgbClr val="FF0000"/>
                          </a:solidFill>
                          <a:effectLst/>
                        </a:rPr>
                        <a:t>78,63</a:t>
                      </a:r>
                      <a:endParaRPr lang="fr-FR" sz="18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1759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chemeClr val="tx1"/>
                          </a:solidFill>
                          <a:effectLst/>
                        </a:rPr>
                        <a:t>Hypoglycémie</a:t>
                      </a:r>
                      <a:endParaRPr lang="fr-FR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chemeClr val="tx1"/>
                          </a:solidFill>
                          <a:effectLst/>
                        </a:rPr>
                        <a:t>25</a:t>
                      </a:r>
                      <a:endParaRPr lang="fr-FR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000">
                          <a:solidFill>
                            <a:schemeClr val="tx1"/>
                          </a:solidFill>
                          <a:effectLst/>
                        </a:rPr>
                        <a:t>21,37</a:t>
                      </a:r>
                      <a:endParaRPr lang="fr-FR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1759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000">
                          <a:solidFill>
                            <a:schemeClr val="tx1"/>
                          </a:solidFill>
                          <a:effectLst/>
                        </a:rPr>
                        <a:t>TOTAL</a:t>
                      </a:r>
                      <a:endParaRPr lang="fr-FR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000" b="1" dirty="0">
                          <a:solidFill>
                            <a:schemeClr val="tx1"/>
                          </a:solidFill>
                          <a:effectLst/>
                        </a:rPr>
                        <a:t>117</a:t>
                      </a:r>
                      <a:endParaRPr lang="fr-FR" sz="1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000" b="1" dirty="0">
                          <a:solidFill>
                            <a:schemeClr val="tx1"/>
                          </a:solidFill>
                          <a:effectLst/>
                        </a:rPr>
                        <a:t>100</a:t>
                      </a:r>
                      <a:endParaRPr lang="fr-FR" sz="1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202499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27584" y="188640"/>
            <a:ext cx="8208912" cy="1080120"/>
          </a:xfrm>
          <a:ln>
            <a:solidFill>
              <a:srgbClr val="2BBE12"/>
            </a:solidFill>
          </a:ln>
        </p:spPr>
        <p:txBody>
          <a:bodyPr/>
          <a:lstStyle/>
          <a:p>
            <a:r>
              <a:rPr lang="fr-FR" dirty="0">
                <a:ln w="0"/>
                <a:solidFill>
                  <a:srgbClr val="FF00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RESULTATS (7/7)</a:t>
            </a:r>
            <a:br>
              <a:rPr lang="fr-FR" dirty="0">
                <a:ln w="0"/>
                <a:solidFill>
                  <a:srgbClr val="FF0000"/>
                </a:solidFill>
                <a:latin typeface="Times" panose="02020603050405020304" pitchFamily="18" charset="0"/>
                <a:cs typeface="Times" panose="02020603050405020304" pitchFamily="18" charset="0"/>
              </a:rPr>
            </a:br>
            <a:r>
              <a:rPr lang="fr-FR" sz="2400" u="sng" dirty="0">
                <a:ln w="0"/>
                <a:solidFill>
                  <a:schemeClr val="tx1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Facteurs de risque cardiovasculaire</a:t>
            </a:r>
            <a:endParaRPr lang="fr-FR" sz="2400" u="sng" dirty="0">
              <a:solidFill>
                <a:schemeClr val="tx1"/>
              </a:solidFill>
              <a:latin typeface="Times" panose="02020603050405020304" pitchFamily="18" charset="0"/>
              <a:cs typeface="Times" panose="02020603050405020304" pitchFamily="18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>
          <a:xfrm>
            <a:off x="7236296" y="6392376"/>
            <a:ext cx="857250" cy="457200"/>
          </a:xfrm>
        </p:spPr>
        <p:txBody>
          <a:bodyPr/>
          <a:lstStyle/>
          <a:p>
            <a:fld id="{F1131601-E4A2-43E3-801E-4F8DB5EDAE67}" type="slidenum">
              <a:rPr lang="fr-FR" sz="1400" smtClean="0">
                <a:solidFill>
                  <a:schemeClr val="tx2"/>
                </a:solidFill>
                <a:latin typeface="Times" panose="02020603050405020304" pitchFamily="18" charset="0"/>
                <a:cs typeface="Times" panose="02020603050405020304" pitchFamily="18" charset="0"/>
              </a:rPr>
              <a:pPr/>
              <a:t>11</a:t>
            </a:fld>
            <a:endParaRPr lang="fr-FR" sz="1400" dirty="0">
              <a:solidFill>
                <a:schemeClr val="tx2"/>
              </a:solidFill>
              <a:latin typeface="Times" panose="02020603050405020304" pitchFamily="18" charset="0"/>
              <a:cs typeface="Times" panose="02020603050405020304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84213" y="2348880"/>
            <a:ext cx="7772400" cy="4043496"/>
          </a:xfrm>
        </p:spPr>
        <p:txBody>
          <a:bodyPr/>
          <a:lstStyle/>
          <a:p>
            <a:pPr marL="0" indent="0" algn="just">
              <a:lnSpc>
                <a:spcPct val="150000"/>
              </a:lnSpc>
              <a:buNone/>
            </a:pPr>
            <a:endParaRPr lang="fr-FR" dirty="0">
              <a:solidFill>
                <a:schemeClr val="tx1"/>
              </a:solidFill>
              <a:latin typeface="Times" panose="02020603050405020304" pitchFamily="18" charset="0"/>
              <a:cs typeface="Times" panose="02020603050405020304" pitchFamily="18" charset="0"/>
            </a:endParaRPr>
          </a:p>
          <a:p>
            <a:pPr marL="0" indent="0">
              <a:buNone/>
            </a:pPr>
            <a:endParaRPr lang="fr-FR" dirty="0"/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4771954"/>
              </p:ext>
            </p:extLst>
          </p:nvPr>
        </p:nvGraphicFramePr>
        <p:xfrm>
          <a:off x="684213" y="1484784"/>
          <a:ext cx="8280276" cy="4043496"/>
        </p:xfrm>
        <a:graphic>
          <a:graphicData uri="http://schemas.openxmlformats.org/drawingml/2006/table">
            <a:tbl>
              <a:tblPr firstRow="1" firstCol="1" bandRow="1"/>
              <a:tblGrid>
                <a:gridCol w="276009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76009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76009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58178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Facteurs de risque</a:t>
                      </a:r>
                      <a:endParaRPr lang="fr-F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Nombre </a:t>
                      </a:r>
                      <a:r>
                        <a:rPr lang="fr-FR" sz="2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(N=765)</a:t>
                      </a:r>
                      <a:endParaRPr lang="fr-F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Pourcentage (%)</a:t>
                      </a:r>
                      <a:endParaRPr lang="fr-F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5280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HTA</a:t>
                      </a:r>
                      <a:endParaRPr lang="fr-F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361</a:t>
                      </a:r>
                      <a:endParaRPr lang="fr-F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4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47,18</a:t>
                      </a:r>
                      <a:endParaRPr lang="fr-FR" sz="2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8178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Diabète</a:t>
                      </a:r>
                      <a:endParaRPr lang="fr-F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115</a:t>
                      </a:r>
                      <a:endParaRPr lang="fr-F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4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15,03</a:t>
                      </a:r>
                      <a:endParaRPr lang="fr-FR" sz="2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8178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Obésité</a:t>
                      </a:r>
                      <a:endParaRPr lang="fr-F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82</a:t>
                      </a:r>
                      <a:endParaRPr lang="fr-F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4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10,72</a:t>
                      </a:r>
                      <a:endParaRPr lang="fr-FR" sz="2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8178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Sédentarité</a:t>
                      </a:r>
                      <a:endParaRPr lang="fr-F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49</a:t>
                      </a:r>
                      <a:endParaRPr lang="fr-F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6,41</a:t>
                      </a:r>
                      <a:endParaRPr lang="fr-F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8178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Tabagisme</a:t>
                      </a:r>
                      <a:endParaRPr lang="fr-F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</a:t>
                      </a:r>
                      <a:endParaRPr lang="fr-F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4,31</a:t>
                      </a:r>
                      <a:endParaRPr lang="fr-F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8178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Alcoolisme</a:t>
                      </a:r>
                      <a:endParaRPr lang="fr-F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</a:t>
                      </a:r>
                      <a:endParaRPr lang="fr-F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4,05</a:t>
                      </a:r>
                      <a:endParaRPr lang="fr-F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563825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452224" y="7537"/>
            <a:ext cx="8458200" cy="792087"/>
          </a:xfrm>
          <a:ln>
            <a:solidFill>
              <a:srgbClr val="2BBE12"/>
            </a:solidFill>
          </a:ln>
        </p:spPr>
        <p:txBody>
          <a:bodyPr/>
          <a:lstStyle/>
          <a:p>
            <a:r>
              <a:rPr lang="fr-FR" sz="3200" dirty="0">
                <a:solidFill>
                  <a:srgbClr val="FF00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CONCLUSION </a:t>
            </a:r>
            <a:endParaRPr lang="fr-FR" sz="3200" dirty="0">
              <a:latin typeface="Times" panose="02020603050405020304" pitchFamily="18" charset="0"/>
              <a:cs typeface="Times" panose="02020603050405020304" pitchFamily="18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723464" y="985612"/>
            <a:ext cx="8206680" cy="4315596"/>
          </a:xfrm>
        </p:spPr>
        <p:txBody>
          <a:bodyPr/>
          <a:lstStyle/>
          <a:p>
            <a:pPr marL="457200" indent="-457200" algn="just" fontAlgn="auto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fr-FR" sz="2800" b="1" kern="1200" dirty="0">
                <a:solidFill>
                  <a:schemeClr val="tx1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Cette étude a mis en évidence </a:t>
            </a:r>
            <a:r>
              <a:rPr lang="fr-FR" sz="2800" kern="1200" dirty="0">
                <a:solidFill>
                  <a:schemeClr val="tx1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:</a:t>
            </a:r>
          </a:p>
          <a:p>
            <a:pPr marL="800100" lvl="1" indent="-342900" algn="just" fontAlgn="auto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fr-FR" sz="2400" kern="1200" dirty="0">
                <a:solidFill>
                  <a:schemeClr val="tx1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Fréquence  élevée des UCVM : 1/5 des admissions</a:t>
            </a:r>
          </a:p>
          <a:p>
            <a:pPr marL="800100" lvl="1" indent="-342900" algn="just" fontAlgn="auto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fr-FR" sz="2400" kern="1200" dirty="0">
                <a:solidFill>
                  <a:schemeClr val="tx1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AVC, IC et acidocétose diabétique +++ </a:t>
            </a:r>
          </a:p>
          <a:p>
            <a:pPr lvl="1" algn="just" fontAlgn="auto">
              <a:spcBef>
                <a:spcPts val="0"/>
              </a:spcBef>
              <a:spcAft>
                <a:spcPts val="600"/>
              </a:spcAft>
              <a:defRPr/>
            </a:pPr>
            <a:endParaRPr lang="fr-FR" sz="2400" kern="1200" dirty="0">
              <a:solidFill>
                <a:schemeClr val="tx1"/>
              </a:solidFill>
              <a:latin typeface="Times" panose="02020603050405020304" pitchFamily="18" charset="0"/>
              <a:cs typeface="Times" panose="02020603050405020304" pitchFamily="18" charset="0"/>
            </a:endParaRPr>
          </a:p>
          <a:p>
            <a:pPr marL="342900" indent="-342900" algn="just" fontAlgn="auto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fr-FR" sz="2800" b="1" kern="1200" dirty="0">
                <a:solidFill>
                  <a:schemeClr val="tx1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Pour action pour réduire leur morbi-mortalité</a:t>
            </a:r>
          </a:p>
          <a:p>
            <a:pPr marL="800100" lvl="1" indent="-342900" algn="just" fontAlgn="auto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fr-FR" sz="2400" kern="1200" dirty="0">
                <a:solidFill>
                  <a:schemeClr val="tx1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Sensibilisation sur le dépistage précoce des FDR</a:t>
            </a:r>
          </a:p>
          <a:p>
            <a:pPr marL="800100" lvl="1" indent="-342900" algn="just" fontAlgn="auto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fr-FR" sz="2400" kern="1200" dirty="0">
                <a:solidFill>
                  <a:schemeClr val="tx1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Prise en charge des facteurs de risque et ETP adaptée</a:t>
            </a:r>
          </a:p>
          <a:p>
            <a:pPr marL="800100" lvl="1" indent="-342900" algn="just" fontAlgn="auto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fr-FR" sz="2400" kern="1200" dirty="0">
                <a:solidFill>
                  <a:schemeClr val="tx1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Formation adéquat des agents de santé (protocoles, ETP)</a:t>
            </a:r>
          </a:p>
          <a:p>
            <a:pPr marL="800100" lvl="1" indent="-342900" algn="just" fontAlgn="auto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fr-FR" sz="2400" kern="1200" dirty="0">
                <a:solidFill>
                  <a:schemeClr val="tx1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Plateau technique diagnostique et thérapeutique à </a:t>
            </a:r>
            <a:r>
              <a:rPr lang="fr-FR" sz="2400" kern="1200" dirty="0" err="1">
                <a:solidFill>
                  <a:schemeClr val="tx1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etoffer</a:t>
            </a:r>
            <a:endParaRPr lang="fr-FR" sz="2400" kern="1200" dirty="0">
              <a:solidFill>
                <a:schemeClr val="tx1"/>
              </a:solidFill>
              <a:latin typeface="Times" panose="02020603050405020304" pitchFamily="18" charset="0"/>
              <a:cs typeface="Times" panose="02020603050405020304" pitchFamily="18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>
          <a:xfrm>
            <a:off x="7092280" y="6215062"/>
            <a:ext cx="1071563" cy="457200"/>
          </a:xfrm>
        </p:spPr>
        <p:txBody>
          <a:bodyPr/>
          <a:lstStyle/>
          <a:p>
            <a:fld id="{F1131601-E4A2-43E3-801E-4F8DB5EDAE67}" type="slidenum">
              <a:rPr lang="fr-FR" sz="1600" smtClean="0">
                <a:solidFill>
                  <a:schemeClr val="tx2"/>
                </a:solidFill>
                <a:latin typeface="Times" panose="02020603050405020304" pitchFamily="18" charset="0"/>
                <a:cs typeface="Times" panose="02020603050405020304" pitchFamily="18" charset="0"/>
              </a:rPr>
              <a:pPr/>
              <a:t>12</a:t>
            </a:fld>
            <a:endParaRPr lang="fr-FR" sz="1600" dirty="0">
              <a:solidFill>
                <a:schemeClr val="tx2"/>
              </a:solidFill>
              <a:latin typeface="Times" panose="02020603050405020304" pitchFamily="18" charset="0"/>
              <a:cs typeface="Times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20487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Espace réservé du contenu 5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695"/>
            <a:ext cx="1666702" cy="1471353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86650" y="94303"/>
            <a:ext cx="1572904" cy="1402202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42223" y="2943869"/>
            <a:ext cx="905955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60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>
                  <a:outerShdw blurRad="38100" dist="25400" dir="5400000" algn="ctr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Times" panose="02020603050405020304" pitchFamily="18" charset="0"/>
                <a:ea typeface="ＭＳ Ｐゴシック"/>
                <a:cs typeface="Times" panose="02020603050405020304" pitchFamily="18" charset="0"/>
              </a:rPr>
              <a:t>Merci pour votre attention</a:t>
            </a:r>
            <a:endParaRPr kumimoji="0" lang="fr-FR" sz="60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imes" panose="02020603050405020304" pitchFamily="18" charset="0"/>
              <a:ea typeface="Tahoma" panose="020B0604030504040204" pitchFamily="34" charset="0"/>
              <a:cs typeface="Times" panose="02020603050405020304" pitchFamily="18" charset="0"/>
            </a:endParaRPr>
          </a:p>
        </p:txBody>
      </p:sp>
      <p:sp>
        <p:nvSpPr>
          <p:cNvPr id="9" name="Parchemin horizontal 8"/>
          <p:cNvSpPr/>
          <p:nvPr/>
        </p:nvSpPr>
        <p:spPr>
          <a:xfrm rot="10800000">
            <a:off x="31099" y="2147180"/>
            <a:ext cx="9017331" cy="371168"/>
          </a:xfrm>
          <a:prstGeom prst="horizontalScroll">
            <a:avLst>
              <a:gd name="adj" fmla="val 13139"/>
            </a:avLst>
          </a:prstGeom>
          <a:blipFill>
            <a:blip r:embed="rId5"/>
            <a:tile tx="0" ty="0" sx="100000" sy="100000" flip="none" algn="tl"/>
          </a:blipFill>
          <a:ln w="3175" cap="flat" cmpd="sng" algn="ctr">
            <a:solidFill>
              <a:srgbClr val="CC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1" name="Parchemin horizontal 10"/>
          <p:cNvSpPr/>
          <p:nvPr/>
        </p:nvSpPr>
        <p:spPr>
          <a:xfrm rot="10800000">
            <a:off x="0" y="4419122"/>
            <a:ext cx="9017332" cy="365124"/>
          </a:xfrm>
          <a:prstGeom prst="horizontalScroll">
            <a:avLst>
              <a:gd name="adj" fmla="val 13139"/>
            </a:avLst>
          </a:prstGeom>
          <a:blipFill>
            <a:blip r:embed="rId5"/>
            <a:tile tx="0" ty="0" sx="100000" sy="100000" flip="none" algn="tl"/>
          </a:blipFill>
          <a:ln w="3175" cap="flat" cmpd="sng" algn="ctr">
            <a:solidFill>
              <a:srgbClr val="CC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379814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09653" y="-15239"/>
            <a:ext cx="7772400" cy="990600"/>
          </a:xfrm>
        </p:spPr>
        <p:txBody>
          <a:bodyPr/>
          <a:lstStyle/>
          <a:p>
            <a:r>
              <a:rPr lang="fr-FR" sz="4400" dirty="0"/>
              <a:t>PLAN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43608" y="1364774"/>
            <a:ext cx="7772400" cy="4460875"/>
          </a:xfrm>
        </p:spPr>
        <p:txBody>
          <a:bodyPr/>
          <a:lstStyle/>
          <a:p>
            <a:pPr lvl="0">
              <a:lnSpc>
                <a:spcPct val="150000"/>
              </a:lnSpc>
              <a:spcBef>
                <a:spcPts val="600"/>
              </a:spcBef>
              <a:buSzPct val="75000"/>
              <a:buFont typeface="Wingdings" panose="05000000000000000000" pitchFamily="2" charset="2"/>
              <a:buChar char="q"/>
            </a:pPr>
            <a:r>
              <a:rPr lang="fr-FR" sz="3200" dirty="0">
                <a:solidFill>
                  <a:srgbClr val="000000"/>
                </a:solidFill>
              </a:rPr>
              <a:t>INTRODUCTION/PROBLEMATIQUE</a:t>
            </a:r>
          </a:p>
          <a:p>
            <a:pPr lvl="0">
              <a:lnSpc>
                <a:spcPct val="150000"/>
              </a:lnSpc>
              <a:spcBef>
                <a:spcPts val="600"/>
              </a:spcBef>
              <a:buSzPct val="75000"/>
              <a:buFont typeface="Wingdings" panose="05000000000000000000" pitchFamily="2" charset="2"/>
              <a:buChar char="q"/>
            </a:pPr>
            <a:r>
              <a:rPr lang="fr-FR" sz="3200" dirty="0">
                <a:solidFill>
                  <a:srgbClr val="000000"/>
                </a:solidFill>
              </a:rPr>
              <a:t> OBJECTIFS </a:t>
            </a:r>
          </a:p>
          <a:p>
            <a:pPr lvl="0">
              <a:lnSpc>
                <a:spcPct val="150000"/>
              </a:lnSpc>
              <a:spcBef>
                <a:spcPts val="600"/>
              </a:spcBef>
              <a:buSzPct val="75000"/>
              <a:buFont typeface="Wingdings" panose="05000000000000000000" pitchFamily="2" charset="2"/>
              <a:buChar char="q"/>
            </a:pPr>
            <a:r>
              <a:rPr lang="fr-FR" sz="3200" dirty="0">
                <a:solidFill>
                  <a:srgbClr val="000000"/>
                </a:solidFill>
              </a:rPr>
              <a:t> METHODOLOGIE</a:t>
            </a:r>
          </a:p>
          <a:p>
            <a:pPr lvl="0">
              <a:lnSpc>
                <a:spcPct val="150000"/>
              </a:lnSpc>
              <a:spcBef>
                <a:spcPts val="600"/>
              </a:spcBef>
              <a:buSzPct val="75000"/>
              <a:buFont typeface="Wingdings" panose="05000000000000000000" pitchFamily="2" charset="2"/>
              <a:buChar char="q"/>
            </a:pPr>
            <a:r>
              <a:rPr lang="fr-FR" sz="3200" dirty="0">
                <a:solidFill>
                  <a:srgbClr val="000000"/>
                </a:solidFill>
              </a:rPr>
              <a:t> RESULTATS</a:t>
            </a:r>
          </a:p>
          <a:p>
            <a:pPr lvl="0">
              <a:lnSpc>
                <a:spcPct val="150000"/>
              </a:lnSpc>
              <a:spcBef>
                <a:spcPts val="600"/>
              </a:spcBef>
              <a:buSzPct val="75000"/>
              <a:buFont typeface="Wingdings" panose="05000000000000000000" pitchFamily="2" charset="2"/>
              <a:buChar char="q"/>
            </a:pPr>
            <a:r>
              <a:rPr lang="fr-FR" sz="3200" dirty="0">
                <a:solidFill>
                  <a:srgbClr val="000000"/>
                </a:solidFill>
              </a:rPr>
              <a:t> CONCLUSION</a:t>
            </a:r>
          </a:p>
          <a:p>
            <a:pPr marL="0" lvl="0" indent="0">
              <a:lnSpc>
                <a:spcPct val="150000"/>
              </a:lnSpc>
              <a:spcBef>
                <a:spcPts val="600"/>
              </a:spcBef>
              <a:buNone/>
            </a:pPr>
            <a:endParaRPr lang="fr-FR" sz="3200" dirty="0">
              <a:solidFill>
                <a:srgbClr val="000000"/>
              </a:solidFill>
            </a:endParaRP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131601-E4A2-43E3-801E-4F8DB5EDAE67}" type="slidenum">
              <a:rPr lang="fr-FR" smtClean="0"/>
              <a:pPr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533775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12676" y="188640"/>
            <a:ext cx="8531324" cy="980727"/>
          </a:xfrm>
          <a:ln>
            <a:solidFill>
              <a:srgbClr val="2BBE12"/>
            </a:solidFill>
          </a:ln>
        </p:spPr>
        <p:txBody>
          <a:bodyPr/>
          <a:lstStyle/>
          <a:p>
            <a:r>
              <a:rPr lang="fr-FR" sz="3100" dirty="0">
                <a:solidFill>
                  <a:srgbClr val="FF00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INTRODUCTION</a:t>
            </a:r>
            <a:endParaRPr lang="fr-FR" sz="3100" dirty="0">
              <a:latin typeface="Times" panose="02020603050405020304" pitchFamily="18" charset="0"/>
              <a:cs typeface="Times" panose="02020603050405020304" pitchFamily="18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702432" y="1340768"/>
            <a:ext cx="8351812" cy="5354439"/>
          </a:xfrm>
        </p:spPr>
        <p:txBody>
          <a:bodyPr/>
          <a:lstStyle/>
          <a:p>
            <a:pPr algn="just"/>
            <a:r>
              <a:rPr lang="fr-FR" b="1" dirty="0">
                <a:solidFill>
                  <a:schemeClr val="tx1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Maladies non transmissibles (MNT) </a:t>
            </a:r>
            <a:r>
              <a:rPr lang="fr-FR" dirty="0">
                <a:solidFill>
                  <a:schemeClr val="tx1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: </a:t>
            </a:r>
          </a:p>
          <a:p>
            <a:pPr marL="457200" indent="-457200" algn="just">
              <a:buFont typeface="Wingdings" panose="05000000000000000000" pitchFamily="2" charset="2"/>
              <a:buChar char="§"/>
            </a:pPr>
            <a:r>
              <a:rPr lang="fr-FR" sz="2800" dirty="0">
                <a:solidFill>
                  <a:schemeClr val="tx1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Problème majeur de santé publique</a:t>
            </a:r>
          </a:p>
          <a:p>
            <a:pPr marL="457200" indent="-457200" algn="just">
              <a:buFont typeface="Wingdings" panose="05000000000000000000" pitchFamily="2" charset="2"/>
              <a:buChar char="§"/>
            </a:pPr>
            <a:r>
              <a:rPr lang="fr-FR" sz="2800" dirty="0">
                <a:solidFill>
                  <a:schemeClr val="tx1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Principales MNT : </a:t>
            </a:r>
            <a:r>
              <a:rPr lang="fr-FR" sz="2400" dirty="0">
                <a:solidFill>
                  <a:schemeClr val="tx1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MCV, Cancers, BPCO/asthme, Diabète </a:t>
            </a:r>
          </a:p>
          <a:p>
            <a:pPr algn="just"/>
            <a:r>
              <a:rPr lang="fr-FR" sz="2800" dirty="0">
                <a:solidFill>
                  <a:schemeClr val="tx1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╠  </a:t>
            </a:r>
            <a:r>
              <a:rPr lang="fr-FR" sz="2800" b="1" dirty="0">
                <a:solidFill>
                  <a:srgbClr val="C000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Principale cause de mortalité: </a:t>
            </a:r>
            <a:r>
              <a:rPr lang="fr-FR" sz="2400" dirty="0">
                <a:solidFill>
                  <a:schemeClr val="tx1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71% des décès </a:t>
            </a:r>
          </a:p>
          <a:p>
            <a:pPr algn="just"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fr-FR" sz="2800" b="1" kern="1200" dirty="0">
                <a:solidFill>
                  <a:schemeClr val="tx1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Burkina, enquête STEPS 2013 </a:t>
            </a:r>
          </a:p>
          <a:p>
            <a:pPr lvl="1" algn="just"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fr-FR" sz="2400" dirty="0">
                <a:solidFill>
                  <a:schemeClr val="tx1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HTA : </a:t>
            </a:r>
            <a:r>
              <a:rPr lang="fr-FR" sz="2400" b="1" dirty="0">
                <a:solidFill>
                  <a:srgbClr val="FF00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17,6% - </a:t>
            </a:r>
            <a:r>
              <a:rPr lang="fr-FR" sz="2400" dirty="0">
                <a:solidFill>
                  <a:schemeClr val="tx1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Diabète : </a:t>
            </a:r>
            <a:r>
              <a:rPr lang="fr-FR" sz="2400" b="1" dirty="0">
                <a:solidFill>
                  <a:srgbClr val="FF00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4,9% </a:t>
            </a:r>
          </a:p>
          <a:p>
            <a:pPr marL="457200" indent="-45720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r-FR" sz="2800" dirty="0" err="1">
                <a:solidFill>
                  <a:schemeClr val="tx1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Samandoulougou</a:t>
            </a:r>
            <a:r>
              <a:rPr lang="fr-FR" sz="2800" dirty="0">
                <a:solidFill>
                  <a:schemeClr val="tx1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, CHUSS, 2009-2013, AVC </a:t>
            </a:r>
            <a:r>
              <a:rPr lang="fr-FR" sz="2800" b="1" dirty="0">
                <a:solidFill>
                  <a:srgbClr val="FF00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34,2% </a:t>
            </a:r>
          </a:p>
          <a:p>
            <a:pPr marL="457200" indent="-4572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sz="2800" b="1" dirty="0">
                <a:ln w="0"/>
                <a:solidFill>
                  <a:schemeClr val="tx1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Décrire l’ampleur des UCVM au CHUSS</a:t>
            </a:r>
            <a:endParaRPr lang="fr-FR" sz="2800" b="1" dirty="0">
              <a:solidFill>
                <a:schemeClr val="tx1"/>
              </a:solidFill>
              <a:latin typeface="Times" panose="02020603050405020304" pitchFamily="18" charset="0"/>
              <a:cs typeface="Times" panose="02020603050405020304" pitchFamily="18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>
          <a:xfrm>
            <a:off x="7092280" y="6238007"/>
            <a:ext cx="1071563" cy="457200"/>
          </a:xfrm>
        </p:spPr>
        <p:txBody>
          <a:bodyPr/>
          <a:lstStyle/>
          <a:p>
            <a:fld id="{F1131601-E4A2-43E3-801E-4F8DB5EDAE67}" type="slidenum">
              <a:rPr lang="fr-FR" sz="1400" smtClean="0">
                <a:solidFill>
                  <a:schemeClr val="tx1"/>
                </a:solidFill>
                <a:latin typeface="Times" panose="02020603050405020304" pitchFamily="18" charset="0"/>
                <a:cs typeface="Times" panose="02020603050405020304" pitchFamily="18" charset="0"/>
              </a:rPr>
              <a:pPr/>
              <a:t>3</a:t>
            </a:fld>
            <a:endParaRPr lang="fr-FR" sz="1400" dirty="0">
              <a:solidFill>
                <a:schemeClr val="tx1"/>
              </a:solidFill>
              <a:latin typeface="Times" panose="02020603050405020304" pitchFamily="18" charset="0"/>
              <a:cs typeface="Times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9359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234652"/>
            <a:ext cx="8676456" cy="594320"/>
          </a:xfrm>
          <a:ln>
            <a:solidFill>
              <a:srgbClr val="2BBE12"/>
            </a:solidFill>
          </a:ln>
        </p:spPr>
        <p:txBody>
          <a:bodyPr/>
          <a:lstStyle/>
          <a:p>
            <a:r>
              <a:rPr lang="fr-FR" dirty="0">
                <a:ln w="0"/>
                <a:solidFill>
                  <a:srgbClr val="0066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/>
            </a:r>
            <a:br>
              <a:rPr lang="fr-FR" dirty="0">
                <a:ln w="0"/>
                <a:solidFill>
                  <a:srgbClr val="006600"/>
                </a:solidFill>
                <a:latin typeface="Times" panose="02020603050405020304" pitchFamily="18" charset="0"/>
                <a:cs typeface="Times" panose="02020603050405020304" pitchFamily="18" charset="0"/>
              </a:rPr>
            </a:br>
            <a:r>
              <a:rPr lang="fr-FR" dirty="0">
                <a:ln w="0"/>
                <a:solidFill>
                  <a:srgbClr val="FF00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MATERIELS ET  METHODES (1/2)</a:t>
            </a:r>
            <a:r>
              <a:rPr lang="fr-FR" dirty="0">
                <a:solidFill>
                  <a:srgbClr val="2BBE12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br>
              <a:rPr lang="fr-FR" dirty="0">
                <a:solidFill>
                  <a:srgbClr val="2BBE12"/>
                </a:solidFill>
                <a:latin typeface="Times" panose="02020603050405020304" pitchFamily="18" charset="0"/>
                <a:cs typeface="Times" panose="02020603050405020304" pitchFamily="18" charset="0"/>
              </a:rPr>
            </a:br>
            <a:endParaRPr lang="fr-FR" dirty="0">
              <a:solidFill>
                <a:srgbClr val="2BBE12"/>
              </a:solidFill>
              <a:latin typeface="Times" panose="02020603050405020304" pitchFamily="18" charset="0"/>
              <a:cs typeface="Times" panose="02020603050405020304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85800" y="1143000"/>
            <a:ext cx="8350696" cy="5072063"/>
          </a:xfrm>
        </p:spPr>
        <p:txBody>
          <a:bodyPr/>
          <a:lstStyle/>
          <a:p>
            <a:pPr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fr-FR" sz="2800" dirty="0">
                <a:solidFill>
                  <a:schemeClr val="tx1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Etude transversale, 22/03/18 - 21/02/19</a:t>
            </a:r>
          </a:p>
          <a:p>
            <a:pPr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fr-FR" sz="2800" dirty="0">
                <a:solidFill>
                  <a:schemeClr val="tx1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Par revue documentaire, interview</a:t>
            </a:r>
          </a:p>
          <a:p>
            <a:pPr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fr-FR" sz="2800" dirty="0">
                <a:solidFill>
                  <a:schemeClr val="tx1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Admissions par les urgences médicales / CHUSS</a:t>
            </a:r>
          </a:p>
          <a:p>
            <a:pPr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fr-FR" sz="2800" dirty="0">
                <a:solidFill>
                  <a:schemeClr val="tx1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Services d’hospitalisation /Département médecine</a:t>
            </a:r>
          </a:p>
          <a:p>
            <a:pPr lvl="1"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FR" sz="2400" kern="1200" dirty="0">
                <a:solidFill>
                  <a:srgbClr val="C000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Urgences CV </a:t>
            </a:r>
            <a:r>
              <a:rPr lang="fr-FR" sz="2400" kern="1200" dirty="0">
                <a:solidFill>
                  <a:prstClr val="black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:</a:t>
            </a:r>
          </a:p>
          <a:p>
            <a:pPr lvl="1" algn="just"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fr-FR" sz="2400" kern="1200" dirty="0">
                <a:solidFill>
                  <a:srgbClr val="C000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Urgence métabolique </a:t>
            </a:r>
            <a:r>
              <a:rPr lang="fr-FR" sz="2400" kern="1200" dirty="0">
                <a:solidFill>
                  <a:prstClr val="black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: </a:t>
            </a:r>
          </a:p>
          <a:p>
            <a:pPr algn="just">
              <a:spcBef>
                <a:spcPts val="0"/>
              </a:spcBef>
              <a:spcAft>
                <a:spcPts val="1800"/>
              </a:spcAft>
              <a:buFont typeface="Wingdings" panose="05000000000000000000" pitchFamily="2" charset="2"/>
              <a:buChar char="§"/>
            </a:pPr>
            <a:r>
              <a:rPr lang="fr-FR" sz="2600" b="1" dirty="0">
                <a:solidFill>
                  <a:schemeClr val="tx1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Collecte des données : </a:t>
            </a:r>
            <a:r>
              <a:rPr lang="fr-FR" sz="2600" dirty="0">
                <a:solidFill>
                  <a:schemeClr val="tx1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Revue documentaire, appel</a:t>
            </a:r>
          </a:p>
          <a:p>
            <a:pPr>
              <a:spcAft>
                <a:spcPts val="2400"/>
              </a:spcAft>
              <a:buFont typeface="Wingdings" panose="05000000000000000000" pitchFamily="2" charset="2"/>
              <a:buChar char="§"/>
            </a:pPr>
            <a:r>
              <a:rPr lang="fr-FR" altLang="fr-FR" sz="2600" b="1" kern="1200" dirty="0">
                <a:solidFill>
                  <a:prstClr val="black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Analyse des données :  </a:t>
            </a:r>
            <a:r>
              <a:rPr lang="fr-FR" altLang="fr-FR" sz="2600" kern="1200" dirty="0">
                <a:solidFill>
                  <a:prstClr val="black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calcul de </a:t>
            </a:r>
            <a:r>
              <a:rPr lang="fr-FR" altLang="fr-FR" sz="2600" b="1" kern="1200" dirty="0">
                <a:solidFill>
                  <a:prstClr val="black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s</a:t>
            </a:r>
            <a:r>
              <a:rPr lang="fr-FR" altLang="fr-FR" sz="2600" kern="1200" dirty="0">
                <a:solidFill>
                  <a:prstClr val="black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tatistiques descriptives, t</a:t>
            </a:r>
            <a:r>
              <a:rPr lang="fr-FR" sz="2600" kern="1200" dirty="0">
                <a:solidFill>
                  <a:prstClr val="black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est du chi2, p&lt;0,05 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>
          <a:xfrm>
            <a:off x="7164288" y="6215063"/>
            <a:ext cx="857250" cy="457200"/>
          </a:xfrm>
        </p:spPr>
        <p:txBody>
          <a:bodyPr/>
          <a:lstStyle/>
          <a:p>
            <a:fld id="{F1131601-E4A2-43E3-801E-4F8DB5EDAE67}" type="slidenum">
              <a:rPr lang="fr-FR" sz="1400" smtClean="0">
                <a:solidFill>
                  <a:schemeClr val="tx1"/>
                </a:solidFill>
                <a:latin typeface="Times" panose="02020603050405020304" pitchFamily="18" charset="0"/>
                <a:cs typeface="Times" panose="02020603050405020304" pitchFamily="18" charset="0"/>
              </a:rPr>
              <a:pPr/>
              <a:t>4</a:t>
            </a:fld>
            <a:endParaRPr lang="fr-FR" dirty="0">
              <a:solidFill>
                <a:schemeClr val="tx1"/>
              </a:solidFill>
              <a:latin typeface="Times" panose="02020603050405020304" pitchFamily="18" charset="0"/>
              <a:cs typeface="Times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69360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1131601-E4A2-43E3-801E-4F8DB5EDAE67}" type="slidenum">
              <a:rPr lang="fr-FR" smtClean="0"/>
              <a:pPr/>
              <a:t>5</a:t>
            </a:fld>
            <a:endParaRPr lang="fr-FR"/>
          </a:p>
        </p:txBody>
      </p:sp>
      <p:graphicFrame>
        <p:nvGraphicFramePr>
          <p:cNvPr id="3" name="Diagramme 2"/>
          <p:cNvGraphicFramePr/>
          <p:nvPr>
            <p:extLst>
              <p:ext uri="{D42A27DB-BD31-4B8C-83A1-F6EECF244321}">
                <p14:modId xmlns:p14="http://schemas.microsoft.com/office/powerpoint/2010/main" val="1314810481"/>
              </p:ext>
            </p:extLst>
          </p:nvPr>
        </p:nvGraphicFramePr>
        <p:xfrm>
          <a:off x="1547663" y="1268760"/>
          <a:ext cx="6310461" cy="47339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Titre 1"/>
          <p:cNvSpPr txBox="1">
            <a:spLocks/>
          </p:cNvSpPr>
          <p:nvPr/>
        </p:nvSpPr>
        <p:spPr>
          <a:xfrm>
            <a:off x="539552" y="260648"/>
            <a:ext cx="8604448" cy="846584"/>
          </a:xfrm>
          <a:prstGeom prst="rect">
            <a:avLst/>
          </a:prstGeom>
          <a:ln>
            <a:solidFill>
              <a:srgbClr val="2BBE12"/>
            </a:solidFill>
          </a:ln>
        </p:spPr>
        <p:txBody>
          <a:bodyPr/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C00000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C00000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C00000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C00000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C00000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9pPr>
          </a:lstStyle>
          <a:p>
            <a:r>
              <a:rPr lang="fr-FR" kern="0" dirty="0">
                <a:ln w="0"/>
                <a:solidFill>
                  <a:srgbClr val="FF00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RESULTATS (1/7)</a:t>
            </a:r>
            <a:endParaRPr lang="fr-FR" kern="0" dirty="0">
              <a:solidFill>
                <a:srgbClr val="2BBE12"/>
              </a:solidFill>
              <a:latin typeface="Times" panose="02020603050405020304" pitchFamily="18" charset="0"/>
              <a:cs typeface="Times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55729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31601-E4A2-43E3-801E-4F8DB5EDAE67}" type="slidenum">
              <a:rPr lang="fr-FR" smtClean="0"/>
              <a:pPr/>
              <a:t>6</a:t>
            </a:fld>
            <a:endParaRPr lang="fr-FR"/>
          </a:p>
        </p:txBody>
      </p:sp>
      <p:graphicFrame>
        <p:nvGraphicFramePr>
          <p:cNvPr id="3" name="Graphique 2"/>
          <p:cNvGraphicFramePr/>
          <p:nvPr>
            <p:extLst>
              <p:ext uri="{D42A27DB-BD31-4B8C-83A1-F6EECF244321}">
                <p14:modId xmlns:p14="http://schemas.microsoft.com/office/powerpoint/2010/main" val="237200586"/>
              </p:ext>
            </p:extLst>
          </p:nvPr>
        </p:nvGraphicFramePr>
        <p:xfrm>
          <a:off x="701316" y="863960"/>
          <a:ext cx="8280920" cy="5594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itre 1"/>
          <p:cNvSpPr txBox="1">
            <a:spLocks/>
          </p:cNvSpPr>
          <p:nvPr/>
        </p:nvSpPr>
        <p:spPr>
          <a:xfrm>
            <a:off x="539552" y="260648"/>
            <a:ext cx="8604448" cy="603312"/>
          </a:xfrm>
          <a:prstGeom prst="rect">
            <a:avLst/>
          </a:prstGeom>
          <a:ln>
            <a:solidFill>
              <a:srgbClr val="2BBE12"/>
            </a:solidFill>
          </a:ln>
        </p:spPr>
        <p:txBody>
          <a:bodyPr/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C00000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C00000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C00000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C00000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C00000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9pPr>
          </a:lstStyle>
          <a:p>
            <a:r>
              <a:rPr lang="fr-FR" kern="0" dirty="0">
                <a:ln w="0"/>
                <a:solidFill>
                  <a:srgbClr val="FF00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RESULTATS (2/7)</a:t>
            </a:r>
            <a:endParaRPr lang="fr-FR" kern="0" dirty="0">
              <a:solidFill>
                <a:srgbClr val="2BBE12"/>
              </a:solidFill>
              <a:latin typeface="Times" panose="02020603050405020304" pitchFamily="18" charset="0"/>
              <a:cs typeface="Times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0" y="1916832"/>
            <a:ext cx="4464496" cy="1754326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marL="457200" lvl="2" indent="-45720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r-FR" sz="2400" b="1" dirty="0">
                <a:solidFill>
                  <a:srgbClr val="0000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Age moyen </a:t>
            </a:r>
            <a:r>
              <a:rPr lang="fr-FR" sz="2400" b="1" dirty="0">
                <a:solidFill>
                  <a:srgbClr val="FF00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56,2 ± 16,7 ans </a:t>
            </a:r>
          </a:p>
          <a:p>
            <a:pPr marL="457200" lvl="2" indent="-45720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r-FR" sz="2400" b="1" dirty="0">
                <a:solidFill>
                  <a:srgbClr val="0000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Age &lt; 60 ans : </a:t>
            </a:r>
            <a:r>
              <a:rPr lang="fr-FR" sz="2400" b="1" dirty="0">
                <a:solidFill>
                  <a:srgbClr val="FF00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50,8%</a:t>
            </a:r>
            <a:r>
              <a:rPr lang="fr-FR" sz="2400" b="1" dirty="0">
                <a:solidFill>
                  <a:srgbClr val="0000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</a:p>
          <a:p>
            <a:pPr marL="457200" lvl="2" indent="-45720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r-FR" sz="2400" b="1" dirty="0" err="1">
                <a:solidFill>
                  <a:srgbClr val="0000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Sex</a:t>
            </a:r>
            <a:r>
              <a:rPr lang="fr-FR" sz="2400" b="1" dirty="0">
                <a:solidFill>
                  <a:srgbClr val="0000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 - ratio : </a:t>
            </a:r>
            <a:r>
              <a:rPr lang="fr-FR" sz="2400" b="1" dirty="0">
                <a:solidFill>
                  <a:srgbClr val="FF00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1,3</a:t>
            </a:r>
          </a:p>
        </p:txBody>
      </p:sp>
      <p:sp>
        <p:nvSpPr>
          <p:cNvPr id="6" name="Rectangle 5"/>
          <p:cNvSpPr/>
          <p:nvPr/>
        </p:nvSpPr>
        <p:spPr>
          <a:xfrm>
            <a:off x="2286000" y="650032"/>
            <a:ext cx="6777118" cy="7018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2">
              <a:lnSpc>
                <a:spcPct val="150000"/>
              </a:lnSpc>
            </a:pPr>
            <a:r>
              <a:rPr lang="fr-FR" sz="3000" b="1" u="sng" dirty="0">
                <a:solidFill>
                  <a:srgbClr val="0000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Caractéristiques </a:t>
            </a:r>
            <a:r>
              <a:rPr lang="fr-FR" sz="3000" b="1" u="sng" dirty="0" err="1">
                <a:solidFill>
                  <a:srgbClr val="0000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sociodémoraphiques</a:t>
            </a:r>
            <a:endParaRPr lang="fr-FR" sz="3000" b="1" u="sng" dirty="0">
              <a:solidFill>
                <a:srgbClr val="000000"/>
              </a:solidFill>
              <a:latin typeface="Times" panose="02020603050405020304" pitchFamily="18" charset="0"/>
              <a:cs typeface="Times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89976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1131601-E4A2-43E3-801E-4F8DB5EDAE67}" type="slidenum">
              <a:rPr lang="fr-FR" smtClean="0"/>
              <a:pPr/>
              <a:t>7</a:t>
            </a:fld>
            <a:endParaRPr lang="fr-FR"/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539552" y="260648"/>
            <a:ext cx="8604448" cy="603312"/>
          </a:xfrm>
          <a:prstGeom prst="rect">
            <a:avLst/>
          </a:prstGeom>
          <a:ln>
            <a:solidFill>
              <a:srgbClr val="2BBE12"/>
            </a:solidFill>
          </a:ln>
        </p:spPr>
        <p:txBody>
          <a:bodyPr/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C00000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C00000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C00000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C00000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C00000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9pPr>
          </a:lstStyle>
          <a:p>
            <a:r>
              <a:rPr lang="fr-FR" kern="0" dirty="0">
                <a:ln w="0"/>
                <a:solidFill>
                  <a:srgbClr val="FF00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RESULTATS (3/7)</a:t>
            </a:r>
            <a:endParaRPr lang="fr-FR" kern="0" dirty="0">
              <a:solidFill>
                <a:srgbClr val="2BBE12"/>
              </a:solidFill>
              <a:latin typeface="Times" panose="02020603050405020304" pitchFamily="18" charset="0"/>
              <a:cs typeface="Times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665187" y="1710850"/>
            <a:ext cx="4242752" cy="1133965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marL="457200" lvl="2" indent="-45720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r-FR" sz="2400" b="1" dirty="0">
                <a:solidFill>
                  <a:srgbClr val="0000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Rural : </a:t>
            </a:r>
            <a:r>
              <a:rPr lang="fr-FR" sz="2400" b="1" dirty="0">
                <a:solidFill>
                  <a:srgbClr val="FF00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42,0%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r-FR" sz="2400" b="1" dirty="0">
                <a:solidFill>
                  <a:srgbClr val="0000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Non scolarisés : </a:t>
            </a:r>
            <a:r>
              <a:rPr lang="fr-FR" sz="2400" b="1" dirty="0">
                <a:solidFill>
                  <a:srgbClr val="FF00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55,6%</a:t>
            </a:r>
          </a:p>
        </p:txBody>
      </p:sp>
      <p:sp>
        <p:nvSpPr>
          <p:cNvPr id="6" name="Rectangle 5"/>
          <p:cNvSpPr/>
          <p:nvPr/>
        </p:nvSpPr>
        <p:spPr>
          <a:xfrm>
            <a:off x="572050" y="731105"/>
            <a:ext cx="6777118" cy="7018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2">
              <a:lnSpc>
                <a:spcPct val="150000"/>
              </a:lnSpc>
            </a:pPr>
            <a:r>
              <a:rPr lang="fr-FR" sz="3000" b="1" u="sng" dirty="0">
                <a:solidFill>
                  <a:srgbClr val="0000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Caractéristiques sociodémographiques</a:t>
            </a:r>
          </a:p>
        </p:txBody>
      </p:sp>
      <p:graphicFrame>
        <p:nvGraphicFramePr>
          <p:cNvPr id="7" name="Graphique 6"/>
          <p:cNvGraphicFramePr/>
          <p:nvPr>
            <p:extLst>
              <p:ext uri="{D42A27DB-BD31-4B8C-83A1-F6EECF244321}">
                <p14:modId xmlns:p14="http://schemas.microsoft.com/office/powerpoint/2010/main" val="1527058108"/>
              </p:ext>
            </p:extLst>
          </p:nvPr>
        </p:nvGraphicFramePr>
        <p:xfrm>
          <a:off x="515080" y="3023553"/>
          <a:ext cx="5281056" cy="36487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131226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1131601-E4A2-43E3-801E-4F8DB5EDAE67}" type="slidenum">
              <a:rPr lang="fr-FR" smtClean="0"/>
              <a:pPr/>
              <a:t>8</a:t>
            </a:fld>
            <a:endParaRPr lang="fr-FR"/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539552" y="260648"/>
            <a:ext cx="8604448" cy="603312"/>
          </a:xfrm>
          <a:prstGeom prst="rect">
            <a:avLst/>
          </a:prstGeom>
          <a:ln>
            <a:solidFill>
              <a:srgbClr val="2BBE12"/>
            </a:solidFill>
          </a:ln>
        </p:spPr>
        <p:txBody>
          <a:bodyPr/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C00000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C00000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C00000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C00000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C00000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9pPr>
          </a:lstStyle>
          <a:p>
            <a:r>
              <a:rPr lang="fr-FR" kern="0" dirty="0">
                <a:ln w="0"/>
                <a:solidFill>
                  <a:srgbClr val="FF00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RESULTATS (4/7)</a:t>
            </a:r>
            <a:endParaRPr lang="fr-FR" kern="0" dirty="0">
              <a:solidFill>
                <a:srgbClr val="2BBE12"/>
              </a:solidFill>
              <a:latin typeface="Times" panose="02020603050405020304" pitchFamily="18" charset="0"/>
              <a:cs typeface="Times" panose="02020603050405020304" pitchFamily="18" charset="0"/>
            </a:endParaRPr>
          </a:p>
        </p:txBody>
      </p:sp>
      <p:graphicFrame>
        <p:nvGraphicFramePr>
          <p:cNvPr id="7" name="Graphique 6"/>
          <p:cNvGraphicFramePr/>
          <p:nvPr>
            <p:extLst>
              <p:ext uri="{D42A27DB-BD31-4B8C-83A1-F6EECF244321}">
                <p14:modId xmlns:p14="http://schemas.microsoft.com/office/powerpoint/2010/main" val="3197439909"/>
              </p:ext>
            </p:extLst>
          </p:nvPr>
        </p:nvGraphicFramePr>
        <p:xfrm>
          <a:off x="1286460" y="1772817"/>
          <a:ext cx="6552728" cy="44422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Rectangle 4"/>
          <p:cNvSpPr/>
          <p:nvPr/>
        </p:nvSpPr>
        <p:spPr>
          <a:xfrm>
            <a:off x="827584" y="1082289"/>
            <a:ext cx="82089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b="1" u="sng" dirty="0">
                <a:latin typeface="Times New Roman" panose="02020603050405020304" pitchFamily="18" charset="0"/>
                <a:ea typeface="Calibri" panose="020F0502020204030204" pitchFamily="34" charset="0"/>
              </a:rPr>
              <a:t>Distribution des urgences cardiovasculaires et métaboliques</a:t>
            </a:r>
            <a:endParaRPr lang="fr-FR" sz="2400" u="sng" dirty="0"/>
          </a:p>
        </p:txBody>
      </p:sp>
    </p:spTree>
    <p:extLst>
      <p:ext uri="{BB962C8B-B14F-4D97-AF65-F5344CB8AC3E}">
        <p14:creationId xmlns:p14="http://schemas.microsoft.com/office/powerpoint/2010/main" val="34667897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1131601-E4A2-43E3-801E-4F8DB5EDAE67}" type="slidenum">
              <a:rPr lang="fr-FR" smtClean="0"/>
              <a:pPr/>
              <a:t>9</a:t>
            </a:fld>
            <a:endParaRPr lang="fr-FR"/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539552" y="107931"/>
            <a:ext cx="8604448" cy="603312"/>
          </a:xfrm>
          <a:prstGeom prst="rect">
            <a:avLst/>
          </a:prstGeom>
          <a:ln>
            <a:solidFill>
              <a:srgbClr val="2BBE12"/>
            </a:solidFill>
          </a:ln>
        </p:spPr>
        <p:txBody>
          <a:bodyPr/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C00000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C00000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C00000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C00000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C00000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9pPr>
          </a:lstStyle>
          <a:p>
            <a:r>
              <a:rPr lang="fr-FR" kern="0" dirty="0">
                <a:ln w="0"/>
                <a:solidFill>
                  <a:srgbClr val="FF00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RESULTATS (5/7)</a:t>
            </a:r>
            <a:endParaRPr lang="fr-FR" kern="0" dirty="0">
              <a:solidFill>
                <a:srgbClr val="2BBE12"/>
              </a:solidFill>
              <a:latin typeface="Times" panose="02020603050405020304" pitchFamily="18" charset="0"/>
              <a:cs typeface="Times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635912" y="738448"/>
            <a:ext cx="704054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b="1" u="sng" dirty="0">
                <a:latin typeface="Times New Roman" panose="02020603050405020304" pitchFamily="18" charset="0"/>
                <a:ea typeface="Calibri" panose="020F0502020204030204" pitchFamily="34" charset="0"/>
              </a:rPr>
              <a:t>Distribution des urgences cardiovasculaires</a:t>
            </a:r>
            <a:endParaRPr lang="fr-FR" sz="2800" u="sng" dirty="0"/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6132884"/>
              </p:ext>
            </p:extLst>
          </p:nvPr>
        </p:nvGraphicFramePr>
        <p:xfrm>
          <a:off x="1993751" y="1343113"/>
          <a:ext cx="5962624" cy="482280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18134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89063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89063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50171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chemeClr val="tx1"/>
                          </a:solidFill>
                          <a:effectLst/>
                        </a:rPr>
                        <a:t>Types d’UCV</a:t>
                      </a:r>
                      <a:endParaRPr lang="fr-FR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40" marR="6434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err="1">
                          <a:solidFill>
                            <a:schemeClr val="tx1"/>
                          </a:solidFill>
                          <a:effectLst/>
                        </a:rPr>
                        <a:t>Nbre</a:t>
                      </a:r>
                      <a:endParaRPr lang="fr-FR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40" marR="6434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chemeClr val="tx1"/>
                          </a:solidFill>
                          <a:effectLst/>
                        </a:rPr>
                        <a:t>%</a:t>
                      </a:r>
                      <a:endParaRPr lang="fr-FR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40" marR="64340" marT="0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2859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chemeClr val="tx1"/>
                          </a:solidFill>
                          <a:effectLst/>
                        </a:rPr>
                        <a:t>AVC</a:t>
                      </a:r>
                      <a:endParaRPr lang="fr-FR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40" marR="6434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000">
                          <a:solidFill>
                            <a:schemeClr val="tx1"/>
                          </a:solidFill>
                          <a:effectLst/>
                        </a:rPr>
                        <a:t>339</a:t>
                      </a:r>
                      <a:endParaRPr lang="fr-FR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40" marR="6434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000" b="1" dirty="0">
                          <a:solidFill>
                            <a:srgbClr val="FF0000"/>
                          </a:solidFill>
                          <a:effectLst/>
                        </a:rPr>
                        <a:t>52,31</a:t>
                      </a:r>
                      <a:endParaRPr lang="fr-FR" sz="14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40" marR="64340" marT="0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2859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chemeClr val="tx1"/>
                          </a:solidFill>
                          <a:effectLst/>
                        </a:rPr>
                        <a:t>Insuffisance cardiaque</a:t>
                      </a:r>
                      <a:endParaRPr lang="fr-FR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40" marR="6434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chemeClr val="tx1"/>
                          </a:solidFill>
                          <a:effectLst/>
                        </a:rPr>
                        <a:t>216</a:t>
                      </a:r>
                      <a:endParaRPr lang="fr-FR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40" marR="6434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000" b="1" dirty="0">
                          <a:solidFill>
                            <a:srgbClr val="FF0000"/>
                          </a:solidFill>
                          <a:effectLst/>
                        </a:rPr>
                        <a:t>33,33</a:t>
                      </a:r>
                      <a:endParaRPr lang="fr-FR" sz="14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40" marR="64340" marT="0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4598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chemeClr val="tx1"/>
                          </a:solidFill>
                          <a:effectLst/>
                        </a:rPr>
                        <a:t>Urgence HTA</a:t>
                      </a:r>
                      <a:endParaRPr lang="fr-FR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40" marR="6434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chemeClr val="tx1"/>
                          </a:solidFill>
                          <a:effectLst/>
                        </a:rPr>
                        <a:t>51</a:t>
                      </a:r>
                      <a:endParaRPr lang="fr-FR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40" marR="6434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000">
                          <a:solidFill>
                            <a:schemeClr val="tx1"/>
                          </a:solidFill>
                          <a:effectLst/>
                        </a:rPr>
                        <a:t>7,88</a:t>
                      </a:r>
                      <a:endParaRPr lang="fr-FR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40" marR="64340" marT="0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4598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chemeClr val="tx1"/>
                          </a:solidFill>
                          <a:effectLst/>
                        </a:rPr>
                        <a:t>SCA</a:t>
                      </a:r>
                      <a:endParaRPr lang="fr-FR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40" marR="6434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chemeClr val="tx1"/>
                          </a:solidFill>
                          <a:effectLst/>
                        </a:rPr>
                        <a:t>17</a:t>
                      </a:r>
                      <a:endParaRPr lang="fr-FR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40" marR="6434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000">
                          <a:solidFill>
                            <a:schemeClr val="tx1"/>
                          </a:solidFill>
                          <a:effectLst/>
                        </a:rPr>
                        <a:t>2,62</a:t>
                      </a:r>
                      <a:endParaRPr lang="fr-FR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40" marR="64340" marT="0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4598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chemeClr val="tx1"/>
                          </a:solidFill>
                          <a:effectLst/>
                        </a:rPr>
                        <a:t>Embolie pulmonaire</a:t>
                      </a:r>
                      <a:endParaRPr lang="fr-FR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40" marR="6434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endParaRPr lang="fr-FR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40" marR="6434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chemeClr val="tx1"/>
                          </a:solidFill>
                          <a:effectLst/>
                        </a:rPr>
                        <a:t>1,70</a:t>
                      </a:r>
                      <a:endParaRPr lang="fr-FR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40" marR="64340" marT="0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4598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chemeClr val="tx1"/>
                          </a:solidFill>
                          <a:effectLst/>
                        </a:rPr>
                        <a:t>Thrombophlébite</a:t>
                      </a:r>
                      <a:endParaRPr lang="fr-FR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40" marR="6434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chemeClr val="tx1"/>
                          </a:solidFill>
                          <a:effectLst/>
                        </a:rPr>
                        <a:t>9</a:t>
                      </a:r>
                      <a:endParaRPr lang="fr-FR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40" marR="6434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chemeClr val="tx1"/>
                          </a:solidFill>
                          <a:effectLst/>
                        </a:rPr>
                        <a:t>1,40</a:t>
                      </a:r>
                      <a:endParaRPr lang="fr-FR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40" marR="64340" marT="0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4598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000">
                          <a:solidFill>
                            <a:schemeClr val="tx1"/>
                          </a:solidFill>
                          <a:effectLst/>
                        </a:rPr>
                        <a:t>Endocardite</a:t>
                      </a:r>
                      <a:endParaRPr lang="fr-FR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40" marR="6434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00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fr-FR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40" marR="6434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chemeClr val="tx1"/>
                          </a:solidFill>
                          <a:effectLst/>
                        </a:rPr>
                        <a:t>0,46</a:t>
                      </a:r>
                      <a:endParaRPr lang="fr-FR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40" marR="64340" marT="0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4598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000">
                          <a:solidFill>
                            <a:schemeClr val="tx1"/>
                          </a:solidFill>
                          <a:effectLst/>
                        </a:rPr>
                        <a:t>Fibrillation auriculaire</a:t>
                      </a:r>
                      <a:endParaRPr lang="fr-FR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40" marR="6434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00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fr-FR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40" marR="6434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chemeClr val="tx1"/>
                          </a:solidFill>
                          <a:effectLst/>
                        </a:rPr>
                        <a:t>0,15</a:t>
                      </a:r>
                      <a:endParaRPr lang="fr-FR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40" marR="64340" marT="0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4598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000">
                          <a:solidFill>
                            <a:schemeClr val="tx1"/>
                          </a:solidFill>
                          <a:effectLst/>
                        </a:rPr>
                        <a:t>Dissection aortique</a:t>
                      </a:r>
                      <a:endParaRPr lang="fr-FR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40" marR="6434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00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fr-FR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40" marR="6434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chemeClr val="tx1"/>
                          </a:solidFill>
                          <a:effectLst/>
                        </a:rPr>
                        <a:t>0,15</a:t>
                      </a:r>
                      <a:endParaRPr lang="fr-FR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40" marR="64340" marT="0" marB="0" anchor="ctr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4598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chemeClr val="tx1"/>
                          </a:solidFill>
                          <a:effectLst/>
                        </a:rPr>
                        <a:t>TOTAL</a:t>
                      </a:r>
                      <a:endParaRPr lang="fr-FR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40" marR="6434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000" b="1" dirty="0">
                          <a:solidFill>
                            <a:schemeClr val="tx1"/>
                          </a:solidFill>
                          <a:effectLst/>
                        </a:rPr>
                        <a:t>648</a:t>
                      </a:r>
                      <a:endParaRPr lang="fr-FR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40" marR="6434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000" b="1" dirty="0">
                          <a:solidFill>
                            <a:schemeClr val="tx1"/>
                          </a:solidFill>
                          <a:effectLst/>
                        </a:rPr>
                        <a:t>100</a:t>
                      </a:r>
                      <a:endParaRPr lang="fr-FR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40" marR="64340" marT="0" marB="0" anchor="ctr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0307519"/>
      </p:ext>
    </p:extLst>
  </p:cSld>
  <p:clrMapOvr>
    <a:masterClrMapping/>
  </p:clrMapOvr>
</p:sld>
</file>

<file path=ppt/theme/theme1.xml><?xml version="1.0" encoding="utf-8"?>
<a:theme xmlns:a="http://schemas.openxmlformats.org/drawingml/2006/main" name="INSSA_Modèle ppt1">
  <a:themeElements>
    <a:clrScheme name="Nouvelle pré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Nouvelle présentation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  <a:cs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  <a:cs typeface="ＭＳ Ｐゴシック" charset="-128"/>
          </a:defRPr>
        </a:defPPr>
      </a:lstStyle>
    </a:lnDef>
  </a:objectDefaults>
  <a:extraClrSchemeLst>
    <a:extraClrScheme>
      <a:clrScheme name="Nouvelle pré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891</Words>
  <Application>Microsoft Office PowerPoint</Application>
  <PresentationFormat>Affichage à l'écran (4:3)</PresentationFormat>
  <Paragraphs>200</Paragraphs>
  <Slides>13</Slides>
  <Notes>13</Notes>
  <HiddenSlides>0</HiddenSlides>
  <MMClips>0</MMClips>
  <ScaleCrop>false</ScaleCrop>
  <HeadingPairs>
    <vt:vector size="8" baseType="variant">
      <vt:variant>
        <vt:lpstr>Polices utilisées</vt:lpstr>
      </vt:variant>
      <vt:variant>
        <vt:i4>10</vt:i4>
      </vt:variant>
      <vt:variant>
        <vt:lpstr>Thème</vt:lpstr>
      </vt:variant>
      <vt:variant>
        <vt:i4>2</vt:i4>
      </vt:variant>
      <vt:variant>
        <vt:lpstr>Serveurs OLE incorporés</vt:lpstr>
      </vt:variant>
      <vt:variant>
        <vt:i4>0</vt:i4>
      </vt:variant>
      <vt:variant>
        <vt:lpstr>Titres des diapositives</vt:lpstr>
      </vt:variant>
      <vt:variant>
        <vt:i4>13</vt:i4>
      </vt:variant>
    </vt:vector>
  </HeadingPairs>
  <TitlesOfParts>
    <vt:vector size="25" baseType="lpstr">
      <vt:lpstr>ＭＳ Ｐゴシック</vt:lpstr>
      <vt:lpstr>Arial</vt:lpstr>
      <vt:lpstr>Calibri</vt:lpstr>
      <vt:lpstr>Calibri Light</vt:lpstr>
      <vt:lpstr>Courier New</vt:lpstr>
      <vt:lpstr>Sitka Heading</vt:lpstr>
      <vt:lpstr>Tahoma</vt:lpstr>
      <vt:lpstr>Times</vt:lpstr>
      <vt:lpstr>Times New Roman</vt:lpstr>
      <vt:lpstr>Wingdings</vt:lpstr>
      <vt:lpstr>INSSA_Modèle ppt1</vt:lpstr>
      <vt:lpstr>Thème Office</vt:lpstr>
      <vt:lpstr>  </vt:lpstr>
      <vt:lpstr>PLAN</vt:lpstr>
      <vt:lpstr>INTRODUCTION</vt:lpstr>
      <vt:lpstr> MATERIELS ET  METHODES (1/2)  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RESULTATS (7/7) Facteurs de risque cardiovasculaire</vt:lpstr>
      <vt:lpstr>CONCLUSION 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TUBERCULOSE DE L’ENFANT AU CENTRE HOSPITALIER UNIVERSITAIRE SOURO SANOU DE BOBO-DIOULASSO : ASPECTS EPIDEMIOLOGIQUES, CLINIQUES ET DIAGNOSTIQUES</dc:title>
  <dc:creator>Toshiba</dc:creator>
  <cp:lastModifiedBy>Dieudonné Yempabou LOMPO</cp:lastModifiedBy>
  <cp:revision>1271</cp:revision>
  <dcterms:created xsi:type="dcterms:W3CDTF">2017-04-29T12:16:52Z</dcterms:created>
  <dcterms:modified xsi:type="dcterms:W3CDTF">2021-10-27T09:37:01Z</dcterms:modified>
</cp:coreProperties>
</file>